
<file path=[Content_Types].xml><?xml version="1.0" encoding="utf-8"?>
<Types xmlns="http://schemas.openxmlformats.org/package/2006/content-types">
  <Default Extension="bin" ContentType="application/vnd.openxmlformats-officedocument.oleObject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  <p:sldMasterId id="2147483673" r:id="rId3"/>
    <p:sldMasterId id="2147483686" r:id="rId4"/>
    <p:sldMasterId id="2147483698" r:id="rId5"/>
    <p:sldMasterId id="2147483710" r:id="rId6"/>
  </p:sldMasterIdLst>
  <p:notesMasterIdLst>
    <p:notesMasterId r:id="rId27"/>
  </p:notesMasterIdLst>
  <p:sldIdLst>
    <p:sldId id="256" r:id="rId7"/>
    <p:sldId id="257" r:id="rId8"/>
    <p:sldId id="275" r:id="rId9"/>
    <p:sldId id="258" r:id="rId10"/>
    <p:sldId id="259" r:id="rId11"/>
    <p:sldId id="260" r:id="rId12"/>
    <p:sldId id="263" r:id="rId13"/>
    <p:sldId id="261" r:id="rId14"/>
    <p:sldId id="262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</p:sldIdLst>
  <p:sldSz cx="9144000" cy="6858000" type="screen4x3"/>
  <p:notesSz cx="6858000" cy="9144000"/>
  <p:embeddedFontLst>
    <p:embeddedFont>
      <p:font typeface="Arial Narrow" panose="020B0606020202030204" pitchFamily="34" charset="0"/>
      <p:regular r:id="rId28"/>
      <p:bold r:id="rId29"/>
      <p:italic r:id="rId30"/>
      <p:boldItalic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1700" y="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font" Target="fonts/font1.fntdata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font" Target="fonts/font4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3.fntdata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8F75C8-F194-44CF-B2BA-51BFCD476835}" type="datetimeFigureOut">
              <a:rPr lang="en-US" smtClean="0"/>
              <a:t>2/23/2025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561730-EE77-4D54-9013-8C146CD619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911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8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fld id="{F3F565F9-346D-4FE4-BC71-B4D0AEB98CF8}" type="slidenum">
              <a:rPr lang="en-US" altLang="en-US" sz="1200" b="0" smtClean="0">
                <a:solidFill>
                  <a:prstClr val="black"/>
                </a:solidFill>
                <a:latin typeface="Times New Roman" pitchFamily="18" charset="0"/>
              </a:rPr>
              <a:pPr>
                <a:defRPr/>
              </a:pPr>
              <a:t>7</a:t>
            </a:fld>
            <a:endParaRPr lang="en-US" altLang="en-US" sz="1200" b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481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4812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4025"/>
            <a:ext cx="5029200" cy="4114488"/>
          </a:xfrm>
          <a:noFill/>
        </p:spPr>
        <p:txBody>
          <a:bodyPr lIns="92075" tIns="46038" rIns="92075" bIns="46038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29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8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fld id="{9D06CA13-EE4E-463C-8312-E841B14D424F}" type="slidenum">
              <a:rPr lang="en-US" altLang="en-US" sz="1200" b="0" smtClean="0">
                <a:solidFill>
                  <a:prstClr val="black"/>
                </a:solidFill>
                <a:latin typeface="Times New Roman" pitchFamily="18" charset="0"/>
              </a:rPr>
              <a:pPr>
                <a:defRPr/>
              </a:pPr>
              <a:t>8</a:t>
            </a:fld>
            <a:endParaRPr lang="en-US" altLang="en-US" sz="1200" b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479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4792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4025"/>
            <a:ext cx="5029200" cy="4114488"/>
          </a:xfrm>
          <a:noFill/>
        </p:spPr>
        <p:txBody>
          <a:bodyPr lIns="92075" tIns="46038" rIns="92075" bIns="46038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8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fld id="{922F5725-37F9-4EB2-ADDD-1AA1A9448DFE}" type="slidenum">
              <a:rPr lang="en-US" altLang="en-US" sz="1200" b="0" smtClean="0">
                <a:solidFill>
                  <a:prstClr val="black"/>
                </a:solidFill>
                <a:latin typeface="Times New Roman" pitchFamily="18" charset="0"/>
              </a:rPr>
              <a:pPr>
                <a:defRPr/>
              </a:pPr>
              <a:t>9</a:t>
            </a:fld>
            <a:endParaRPr lang="en-US" altLang="en-US" sz="1200" b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480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4802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4025"/>
            <a:ext cx="5029200" cy="4114488"/>
          </a:xfrm>
          <a:noFill/>
        </p:spPr>
        <p:txBody>
          <a:bodyPr lIns="92075" tIns="46038" rIns="92075" bIns="46038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8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fld id="{55185F82-204A-4F55-9D2D-844CF9BB2D9E}" type="slidenum">
              <a:rPr lang="en-US" altLang="en-US" sz="1200" b="0" smtClean="0">
                <a:solidFill>
                  <a:prstClr val="black"/>
                </a:solidFill>
                <a:latin typeface="Times New Roman" pitchFamily="18" charset="0"/>
              </a:rPr>
              <a:pPr>
                <a:defRPr/>
              </a:pPr>
              <a:t>18</a:t>
            </a:fld>
            <a:endParaRPr lang="en-US" altLang="en-US" sz="1200" b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482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4823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4025"/>
            <a:ext cx="5029200" cy="4114488"/>
          </a:xfrm>
          <a:noFill/>
        </p:spPr>
        <p:txBody>
          <a:bodyPr lIns="92075" tIns="46038" rIns="92075" bIns="46038"/>
          <a:lstStyle/>
          <a:p>
            <a:endParaRPr lang="en-US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39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sz="28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 b="1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 b="1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 b="1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fld id="{B2708348-290B-4C9E-B7D6-09A75879A740}" type="slidenum">
              <a:rPr lang="en-US" altLang="en-US" sz="1200" b="0" smtClean="0">
                <a:solidFill>
                  <a:prstClr val="black"/>
                </a:solidFill>
                <a:latin typeface="Times New Roman" pitchFamily="18" charset="0"/>
              </a:rPr>
              <a:pPr>
                <a:defRPr/>
              </a:pPr>
              <a:t>19</a:t>
            </a:fld>
            <a:endParaRPr lang="en-US" altLang="en-US" sz="1200" b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483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4833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4025"/>
            <a:ext cx="5029200" cy="4114488"/>
          </a:xfrm>
          <a:noFill/>
        </p:spPr>
        <p:txBody>
          <a:bodyPr lIns="92075" tIns="46038" rIns="92075" bIns="46038"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2262E5-7070-4ED8-87D6-D9745EC8376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5117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5C0839-7841-4505-A6B1-FA4546EF4D5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8350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420B7F-B60C-4222-82A0-4C6E59B4958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3286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B4C19E-A2A3-4F6C-A6C9-285CA2BF8A0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6516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1179AF-D4AF-4DA2-A02B-295BC124222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3323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EDA41-FD46-4CD0-99E2-6E6C3A11FD2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234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097F5-1A32-46B1-ADF8-0A5A22C7B079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5639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279150-ABA0-4FE8-A150-D3FCB215D4A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6149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1F442D-C282-4BB7-8176-A46B0A24099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0556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DDBBE6-761B-48BE-8EDB-44791CF9546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9209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CDFEA-5694-4EDA-8DB8-16FE35A4ECB0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6859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251446-0B0A-4EE6-B511-BB7550223F6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68591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5E30A8-61BF-4B6D-BB45-2B218495AB15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576160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33829A-6AD8-4663-A099-ADC3E1A61DB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3611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A806E4-DF25-486E-A5B6-8EC242986D00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13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C49F43-5055-416F-874C-BA21A03DC3C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119367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0C5AE7-485A-4AF0-B628-FD367C9652E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82756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6E5F02-DBAF-4464-842F-6366B79E3D9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5153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FAE33D-D031-449C-BB1D-9482125919D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172723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2722E9-1D07-40A3-92CB-4DE3B753BC8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57375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C036B5-CB4C-4B44-A52A-CCAF34DC600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33840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416BDF-5FB9-48D3-A8F7-B6387AF502D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2338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5DA40A-D503-431E-807A-773A8A6CE829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72744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45C63F-FF48-4653-8D2D-9B5BDA9B186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048460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BAFA6154-A938-4972-8CC6-054E3153286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390648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85506DDF-7EFD-401E-9B94-2021A93FE80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106655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BF533489-D518-41FF-A94E-EB853D9801A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6955260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CE5EE608-FFFE-49AE-B5D8-A10C5F11F82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475589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8B286996-EB7E-44D9-B688-47C211FE962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4783495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75A2D911-604F-4050-8547-A2F4D0C195C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955311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CDE0805F-66AB-4375-A90A-8EA6EB26FC4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8272305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29DFB732-F8FB-4498-85AB-92A9C37DAB5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0977497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08A7EA4E-C8DE-42A9-A768-A5F6044B912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1546613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F88560DD-3BF9-47BE-8985-91E59C3373D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12481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CC60A937-F607-4112-9628-83C0E2D4644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352113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41FEB1D7-F248-4314-86CB-A5D88A21A5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9002425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B842D6D4-C1DF-4234-AFBF-2765527A3D6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096906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B3D112CB-3528-4979-ABCD-D21211259DC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306301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15B99031-B5F5-41D1-B987-66988712D51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130168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242CA169-975C-4369-8C91-615B3B434F2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424342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0A2362B1-2FFE-4B9C-8CEF-CF0C1026CE8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0739745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D29ABFB2-2D80-426C-A941-5E1ECFD9755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927037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9F3B2F1F-596A-4313-AB66-68734E4DE64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839227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8590A485-5D6A-4D38-A936-B4EEAAA4201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593161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04AF3F82-74BA-46F3-97AD-BF93923AB47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230504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599A55C9-5C33-4C1F-8530-C605E52F67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1861899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110215CB-D7AF-4A4C-8706-3609AC229E2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091899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A096ADA8-BC18-4249-B9CE-D77223A46DD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9078971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02D2BBBD-B3F5-4C4F-A5E9-68530A6D80D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1508171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977BE96A-1266-48B6-9253-48C11442191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4374072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FA2580CB-5649-4FAF-9D93-810B840BAB5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0310931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DAFCC9B7-26D8-4A01-A5F7-C9993CB5197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3251515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5BB563B5-5A5B-4220-B01E-ED1B3B91F1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448742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FC330083-52F0-4302-B891-3708A4D15DC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276898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C5AE020C-6BF6-466F-9D93-DBA36B1C82A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5316754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C24D53CF-4B00-4364-8E26-804A0EB269E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098755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l" eaLnBrk="1" hangingPunct="1">
              <a:defRPr>
                <a:cs typeface="Arial" charset="0"/>
              </a:defRPr>
            </a:lvl1pPr>
          </a:lstStyle>
          <a:p>
            <a:pPr>
              <a:defRPr/>
            </a:pPr>
            <a:fld id="{C2BAF437-DB89-4C0C-8047-F6490C426A9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9892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089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2089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2089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820665B-E4E7-41EA-9B41-4AB3207F287D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687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4407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4407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4407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b="0"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1EAF69-2516-443F-8B01-60ABD9F7F57E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147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639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400" b="0">
                <a:solidFill>
                  <a:srgbClr val="000000"/>
                </a:solidFill>
                <a:latin typeface="+mn-lt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/>
          </a:p>
        </p:txBody>
      </p:sp>
      <p:sp>
        <p:nvSpPr>
          <p:cNvPr id="10639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>
                <a:solidFill>
                  <a:srgbClr val="000000"/>
                </a:solidFill>
                <a:latin typeface="+mn-lt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/>
          </a:p>
        </p:txBody>
      </p:sp>
      <p:sp>
        <p:nvSpPr>
          <p:cNvPr id="10639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b="0">
                <a:solidFill>
                  <a:srgbClr val="000000"/>
                </a:solidFill>
                <a:latin typeface="+mn-lt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25CEBB-DDAF-4C0B-8E4F-E9776862637F}" type="slidenum">
              <a:rPr lang="en-US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61819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2021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400" b="0">
                <a:solidFill>
                  <a:srgbClr val="000000"/>
                </a:solidFill>
                <a:latin typeface="+mn-lt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/>
          </a:p>
        </p:txBody>
      </p:sp>
      <p:sp>
        <p:nvSpPr>
          <p:cNvPr id="12021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>
                <a:solidFill>
                  <a:srgbClr val="000000"/>
                </a:solidFill>
                <a:latin typeface="+mn-lt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/>
          </a:p>
        </p:txBody>
      </p:sp>
      <p:sp>
        <p:nvSpPr>
          <p:cNvPr id="12021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b="0">
                <a:solidFill>
                  <a:srgbClr val="000000"/>
                </a:solidFill>
                <a:latin typeface="+mn-lt"/>
                <a:cs typeface="Arial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A0F1C3-D736-42B0-B08E-328E3CA43E23}" type="slidenum">
              <a:rPr lang="en-US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6875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2042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 sz="1400" b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/>
          </a:p>
        </p:txBody>
      </p:sp>
      <p:sp>
        <p:nvSpPr>
          <p:cNvPr id="12042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 b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/>
          </a:p>
        </p:txBody>
      </p:sp>
      <p:sp>
        <p:nvSpPr>
          <p:cNvPr id="12042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 b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8EE6461-45F8-47A6-B426-E790B5FAF988}" type="slidenum">
              <a:rPr lang="en-US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66599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oleObject" Target="../embeddings/oleObject5.bin"/><Relationship Id="rId3" Type="http://schemas.openxmlformats.org/officeDocument/2006/relationships/image" Target="../media/image1.png"/><Relationship Id="rId7" Type="http://schemas.openxmlformats.org/officeDocument/2006/relationships/image" Target="../media/image4.jpeg"/><Relationship Id="rId12" Type="http://schemas.openxmlformats.org/officeDocument/2006/relationships/image" Target="../media/image7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.png"/><Relationship Id="rId11" Type="http://schemas.openxmlformats.org/officeDocument/2006/relationships/oleObject" Target="../embeddings/oleObject4.bin"/><Relationship Id="rId5" Type="http://schemas.openxmlformats.org/officeDocument/2006/relationships/oleObject" Target="../embeddings/oleObject2.bin"/><Relationship Id="rId15" Type="http://schemas.openxmlformats.org/officeDocument/2006/relationships/hyperlink" Target="http://www.floydnolenjonesministries.com/" TargetMode="External"/><Relationship Id="rId10" Type="http://schemas.openxmlformats.org/officeDocument/2006/relationships/image" Target="../media/image6.png"/><Relationship Id="rId4" Type="http://schemas.openxmlformats.org/officeDocument/2006/relationships/image" Target="../media/image2.jpeg"/><Relationship Id="rId9" Type="http://schemas.openxmlformats.org/officeDocument/2006/relationships/oleObject" Target="../embeddings/oleObject3.bin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google.com/url?sa=i&amp;rct=j&amp;q=&amp;esrc=s&amp;source=images&amp;cd=&amp;cad=rja&amp;uact=8&amp;ved=0ahUKEwjcsuycgL_YAhXq6YMKHc2vCaMQjRwIBw&amp;url=https://potatoci.blogspot.com/2015/08/explain-about-electrostatic.html&amp;psig=AOvVaw1G4Q_m7TnuCzA4mkHG1Tkx&amp;ust=1515179002333627" TargetMode="Externa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google.com/url?sa=i&amp;rct=j&amp;q=&amp;esrc=s&amp;source=images&amp;cd=&amp;cad=rja&amp;uact=8&amp;ved=0ahUKEwjcsuycgL_YAhXq6YMKHc2vCaMQjRwIBw&amp;url=https://potatoci.blogspot.com/2015/08/explain-about-electrostatic.html&amp;psig=AOvVaw1G4Q_m7TnuCzA4mkHG1Tkx&amp;ust=1515179002333627" TargetMode="Externa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5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5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5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6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4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4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2690" name="Object 2"/>
          <p:cNvGraphicFramePr>
            <a:graphicFrameLocks noChangeAspect="1"/>
          </p:cNvGraphicFramePr>
          <p:nvPr/>
        </p:nvGraphicFramePr>
        <p:xfrm>
          <a:off x="3197225" y="2309813"/>
          <a:ext cx="1068388" cy="1547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" r:id="rId2" imgW="5144218" imgH="6657143" progId="PhotoDeluxeBusiness.Image.1">
                  <p:embed/>
                </p:oleObj>
              </mc:Choice>
              <mc:Fallback>
                <p:oleObj name="Image" r:id="rId2" imgW="5144218" imgH="6657143" progId="PhotoDeluxeBusiness.Image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7225" y="2309813"/>
                        <a:ext cx="1068388" cy="1547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2691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630237"/>
          </a:xfrm>
          <a:prstGeom prst="rect">
            <a:avLst/>
          </a:prstGeom>
          <a:noFill/>
          <a:ln>
            <a:noFill/>
          </a:ln>
          <a:effectLst>
            <a:outerShdw dist="63500" dir="3187806" algn="ctr" rotWithShape="0">
              <a:srgbClr val="00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 lIns="107771" tIns="53886" rIns="107771" bIns="53886">
            <a:spAutoFit/>
          </a:bodyPr>
          <a:lstStyle>
            <a:lvl1pPr defTabSz="1077913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1077913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1077913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1077913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1077913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10779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10779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10779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10779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 b="1">
                <a:solidFill>
                  <a:srgbClr val="FFFF00"/>
                </a:solidFill>
                <a:latin typeface="Arial" charset="0"/>
                <a:cs typeface="Arial" charset="0"/>
              </a:rPr>
              <a:t>Radioactivity </a:t>
            </a:r>
            <a:r>
              <a:rPr lang="en-US" altLang="en-US" sz="3600" b="1" dirty="0">
                <a:solidFill>
                  <a:srgbClr val="FFFF00"/>
                </a:solidFill>
                <a:latin typeface="Arial" charset="0"/>
                <a:cs typeface="Arial" charset="0"/>
              </a:rPr>
              <a:t>101</a:t>
            </a:r>
            <a:endParaRPr lang="en-US" altLang="en-US" sz="3600" b="1" dirty="0">
              <a:solidFill>
                <a:srgbClr val="CCCCFF"/>
              </a:solidFill>
              <a:latin typeface="Arial" charset="0"/>
              <a:cs typeface="Arial" charset="0"/>
            </a:endParaRPr>
          </a:p>
        </p:txBody>
      </p:sp>
      <p:pic>
        <p:nvPicPr>
          <p:cNvPr id="242692" name="Picture 5" descr="Coelacanth Living Fossil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166FF"/>
              </a:clrFrom>
              <a:clrTo>
                <a:srgbClr val="0166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550" y="5067300"/>
            <a:ext cx="278765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42693" name="Object 6"/>
          <p:cNvGraphicFramePr>
            <a:graphicFrameLocks noChangeAspect="1"/>
          </p:cNvGraphicFramePr>
          <p:nvPr/>
        </p:nvGraphicFramePr>
        <p:xfrm>
          <a:off x="6567488" y="4035425"/>
          <a:ext cx="2322512" cy="925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" r:id="rId5" imgW="1685714" imgH="600159" progId="PhotoDeluxeBusiness.Image.1">
                  <p:embed/>
                </p:oleObj>
              </mc:Choice>
              <mc:Fallback>
                <p:oleObj name="Image" r:id="rId5" imgW="1685714" imgH="600159" progId="PhotoDeluxeBusiness.Image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clrChange>
                          <a:clrFrom>
                            <a:srgbClr val="000077"/>
                          </a:clrFrom>
                          <a:clrTo>
                            <a:srgbClr val="000077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7488" y="4035425"/>
                        <a:ext cx="2322512" cy="925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2694" name="Picture 7" descr="Fish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865312"/>
            <a:ext cx="2897187" cy="217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2696" name="Picture 9" descr="Pteranodo2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0" y="1960563"/>
            <a:ext cx="3438525" cy="188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42697" name="Object 10"/>
          <p:cNvGraphicFramePr>
            <a:graphicFrameLocks noChangeAspect="1"/>
          </p:cNvGraphicFramePr>
          <p:nvPr/>
        </p:nvGraphicFramePr>
        <p:xfrm>
          <a:off x="165100" y="3724275"/>
          <a:ext cx="4975225" cy="313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" r:id="rId9" imgW="6668431" imgH="3753374" progId="PhotoDeluxeBusiness.Image.1">
                  <p:embed/>
                </p:oleObj>
              </mc:Choice>
              <mc:Fallback>
                <p:oleObj name="Image" r:id="rId9" imgW="6668431" imgH="3753374" progId="PhotoDeluxeBusiness.Image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100" y="3724275"/>
                        <a:ext cx="4975225" cy="313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2698" name="Object 11"/>
          <p:cNvGraphicFramePr>
            <a:graphicFrameLocks noChangeAspect="1"/>
          </p:cNvGraphicFramePr>
          <p:nvPr/>
        </p:nvGraphicFramePr>
        <p:xfrm>
          <a:off x="4897438" y="2887663"/>
          <a:ext cx="1628775" cy="3970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" r:id="rId11" imgW="1448002" imgH="3153215" progId="PhotoDeluxeBusiness.Image.1">
                  <p:embed/>
                </p:oleObj>
              </mc:Choice>
              <mc:Fallback>
                <p:oleObj name="Image" r:id="rId11" imgW="1448002" imgH="3153215" progId="PhotoDeluxeBusiness.Image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clrChange>
                          <a:clrFrom>
                            <a:srgbClr val="000055"/>
                          </a:clrFrom>
                          <a:clrTo>
                            <a:srgbClr val="000055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7438" y="2887663"/>
                        <a:ext cx="1628775" cy="3970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2699" name="Object 12"/>
          <p:cNvGraphicFramePr>
            <a:graphicFrameLocks noChangeAspect="1"/>
          </p:cNvGraphicFramePr>
          <p:nvPr/>
        </p:nvGraphicFramePr>
        <p:xfrm>
          <a:off x="200025" y="5753100"/>
          <a:ext cx="113665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" r:id="rId13" imgW="1571844" imgH="1190476" progId="PhotoDeluxeBusiness.Image.1">
                  <p:embed/>
                </p:oleObj>
              </mc:Choice>
              <mc:Fallback>
                <p:oleObj name="Image" r:id="rId13" imgW="1571844" imgH="1190476" progId="PhotoDeluxeBusiness.Image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clrChange>
                          <a:clrFrom>
                            <a:srgbClr val="000000"/>
                          </a:clrFrom>
                          <a:clrTo>
                            <a:srgbClr val="000000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025" y="5753100"/>
                        <a:ext cx="1136650" cy="965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96069" y="631369"/>
            <a:ext cx="8314531" cy="1426031"/>
          </a:xfrm>
          <a:prstGeom prst="rect">
            <a:avLst/>
          </a:prstGeom>
          <a:noFill/>
          <a:effectLst>
            <a:outerShdw dist="38100" dir="2700000" algn="tl" rotWithShape="0">
              <a:prstClr val="black"/>
            </a:outerShdw>
          </a:effectLst>
        </p:spPr>
        <p:txBody>
          <a:bodyPr wrap="square" rtlCol="0">
            <a:spAutoFit/>
          </a:bodyPr>
          <a:lstStyle/>
          <a:p>
            <a:pPr algn="ctr">
              <a:lnSpc>
                <a:spcPts val="2600"/>
              </a:lnSpc>
            </a:pPr>
            <a:r>
              <a:rPr lang="en-US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Spontaneous emission of radiation directly from unstable atomic nuclei or as a consequence of a nuclear reaction: </a:t>
            </a:r>
          </a:p>
          <a:p>
            <a:pPr algn="ctr">
              <a:lnSpc>
                <a:spcPts val="2600"/>
              </a:lnSpc>
            </a:pPr>
            <a:r>
              <a:rPr lang="en-US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the radiation emitted by radioactive substances </a:t>
            </a:r>
            <a:r>
              <a:rPr lang="en-US" sz="2400" b="1" dirty="0">
                <a:solidFill>
                  <a:schemeClr val="bg1"/>
                </a:solidFill>
                <a:latin typeface="Arial Narrow" panose="020B0606020202030204" pitchFamily="34" charset="0"/>
                <a:cs typeface="Times New Roman"/>
              </a:rPr>
              <a:t>– viz. </a:t>
            </a:r>
          </a:p>
          <a:p>
            <a:pPr algn="ctr">
              <a:lnSpc>
                <a:spcPts val="2600"/>
              </a:lnSpc>
            </a:pPr>
            <a:r>
              <a:rPr lang="en-US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alpha particles, protons, neutrons, electrons, gamma rays.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1B7C4086-3139-8A13-14F2-275D7D164D2B}"/>
              </a:ext>
            </a:extLst>
          </p:cNvPr>
          <p:cNvSpPr txBox="1"/>
          <p:nvPr/>
        </p:nvSpPr>
        <p:spPr>
          <a:xfrm>
            <a:off x="1295400" y="6657201"/>
            <a:ext cx="360203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800"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b="1" i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1200" i="0" dirty="0">
                <a:solidFill>
                  <a:srgbClr val="FFFF00"/>
                </a:solidFill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www.floydnolenjonesministries.com</a:t>
            </a:r>
            <a:r>
              <a:rPr lang="en-US" sz="1200" i="0" dirty="0">
                <a:solidFill>
                  <a:srgbClr val="FFFF00"/>
                </a:solidFill>
              </a:rPr>
              <a:t>  2-11-25</a:t>
            </a:r>
          </a:p>
        </p:txBody>
      </p:sp>
    </p:spTree>
    <p:extLst>
      <p:ext uri="{BB962C8B-B14F-4D97-AF65-F5344CB8AC3E}">
        <p14:creationId xmlns:p14="http://schemas.microsoft.com/office/powerpoint/2010/main" val="4120747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450" name="Text Box 2"/>
          <p:cNvSpPr txBox="1">
            <a:spLocks noChangeArrowheads="1"/>
          </p:cNvSpPr>
          <p:nvPr/>
        </p:nvSpPr>
        <p:spPr bwMode="auto">
          <a:xfrm>
            <a:off x="0" y="1600200"/>
            <a:ext cx="9144000" cy="1038225"/>
          </a:xfrm>
          <a:prstGeom prst="rect">
            <a:avLst/>
          </a:prstGeom>
          <a:noFill/>
          <a:ln>
            <a:noFill/>
          </a:ln>
          <a:effectLst>
            <a:outerShdw dist="50800" dir="299997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har char="•"/>
              <a:tabLst>
                <a:tab pos="914400" algn="l"/>
              </a:tabLst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tabLst>
                <a:tab pos="914400" algn="l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9144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9144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9144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9144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9144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9144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  </a:t>
            </a:r>
            <a:r>
              <a:rPr lang="en-US" altLang="en-US" sz="3100" b="1" dirty="0">
                <a:solidFill>
                  <a:srgbClr val="00FF99"/>
                </a:solidFill>
                <a:latin typeface="Arial" charset="0"/>
                <a:cs typeface="Arial" charset="0"/>
              </a:rPr>
              <a:t>Proton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 – a </a:t>
            </a:r>
            <a:r>
              <a:rPr lang="en-US" altLang="en-US" sz="3100" b="1" dirty="0">
                <a:solidFill>
                  <a:srgbClr val="FFFF00"/>
                </a:solidFill>
                <a:latin typeface="Arial" charset="0"/>
                <a:cs typeface="Arial" charset="0"/>
              </a:rPr>
              <a:t>positive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 charged particle found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	 in the nucleus of an atom</a:t>
            </a:r>
          </a:p>
        </p:txBody>
      </p:sp>
      <p:sp>
        <p:nvSpPr>
          <p:cNvPr id="243715" name="Text Box 3"/>
          <p:cNvSpPr txBox="1">
            <a:spLocks noChangeArrowheads="1"/>
          </p:cNvSpPr>
          <p:nvPr/>
        </p:nvSpPr>
        <p:spPr bwMode="auto">
          <a:xfrm>
            <a:off x="0" y="63500"/>
            <a:ext cx="9144000" cy="1038225"/>
          </a:xfrm>
          <a:prstGeom prst="rect">
            <a:avLst/>
          </a:prstGeom>
          <a:noFill/>
          <a:ln>
            <a:noFill/>
          </a:ln>
          <a:effectLst>
            <a:outerShdw dist="50800" dir="299997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  </a:t>
            </a:r>
            <a:r>
              <a:rPr lang="en-US" altLang="en-US" sz="3100" b="1" dirty="0">
                <a:solidFill>
                  <a:srgbClr val="00FF99"/>
                </a:solidFill>
                <a:latin typeface="Arial" charset="0"/>
                <a:cs typeface="Arial" charset="0"/>
              </a:rPr>
              <a:t>Nucleus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 – the positively charged dense and heavy </a:t>
            </a:r>
            <a:r>
              <a:rPr lang="en-US" altLang="en-US" sz="3100" b="1" dirty="0">
                <a:solidFill>
                  <a:srgbClr val="FFFF00"/>
                </a:solidFill>
                <a:latin typeface="Arial" charset="0"/>
                <a:cs typeface="Arial" charset="0"/>
              </a:rPr>
              <a:t>central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 part of an atom</a:t>
            </a:r>
          </a:p>
        </p:txBody>
      </p:sp>
      <p:sp>
        <p:nvSpPr>
          <p:cNvPr id="488452" name="Text Box 4"/>
          <p:cNvSpPr txBox="1">
            <a:spLocks noChangeArrowheads="1"/>
          </p:cNvSpPr>
          <p:nvPr/>
        </p:nvSpPr>
        <p:spPr bwMode="auto">
          <a:xfrm>
            <a:off x="0" y="3200400"/>
            <a:ext cx="9144000" cy="1511300"/>
          </a:xfrm>
          <a:prstGeom prst="rect">
            <a:avLst/>
          </a:prstGeom>
          <a:noFill/>
          <a:ln>
            <a:noFill/>
          </a:ln>
          <a:effectLst>
            <a:outerShdw dist="50800" dir="299997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har char="•"/>
              <a:tabLst>
                <a:tab pos="914400" algn="l"/>
              </a:tabLst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tabLst>
                <a:tab pos="914400" algn="l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tabLst>
                <a:tab pos="914400" algn="l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9144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9144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9144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9144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9144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914400" algn="l"/>
              </a:tabLs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  </a:t>
            </a:r>
            <a:r>
              <a:rPr lang="en-US" altLang="en-US" sz="3100" b="1" dirty="0">
                <a:solidFill>
                  <a:srgbClr val="00FF99"/>
                </a:solidFill>
                <a:latin typeface="Arial" charset="0"/>
                <a:cs typeface="Arial" charset="0"/>
              </a:rPr>
              <a:t>Electron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 – a </a:t>
            </a:r>
            <a:r>
              <a:rPr lang="en-US" altLang="en-US" sz="3100" b="1" dirty="0">
                <a:solidFill>
                  <a:srgbClr val="FFFF00"/>
                </a:solidFill>
                <a:latin typeface="Arial" charset="0"/>
                <a:cs typeface="Arial" charset="0"/>
              </a:rPr>
              <a:t>negative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 charged particle that orbits the nucleus of an atom: it takes </a:t>
            </a:r>
            <a:r>
              <a:rPr lang="en-US" altLang="en-US" sz="3100" b="1" dirty="0">
                <a:solidFill>
                  <a:srgbClr val="FFFF00"/>
                </a:solidFill>
                <a:latin typeface="Arial" charset="0"/>
                <a:cs typeface="Arial" charset="0"/>
              </a:rPr>
              <a:t>1837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 of them to equal the weight of one proton</a:t>
            </a:r>
          </a:p>
        </p:txBody>
      </p:sp>
      <p:sp>
        <p:nvSpPr>
          <p:cNvPr id="488453" name="Text Box 5"/>
          <p:cNvSpPr txBox="1">
            <a:spLocks noChangeArrowheads="1"/>
          </p:cNvSpPr>
          <p:nvPr/>
        </p:nvSpPr>
        <p:spPr bwMode="auto">
          <a:xfrm>
            <a:off x="0" y="5278438"/>
            <a:ext cx="9144000" cy="1439862"/>
          </a:xfrm>
          <a:prstGeom prst="rect">
            <a:avLst/>
          </a:prstGeom>
          <a:noFill/>
          <a:ln>
            <a:noFill/>
          </a:ln>
          <a:effectLst>
            <a:outerShdw dist="50800" dir="299997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  </a:t>
            </a:r>
            <a:r>
              <a:rPr lang="en-US" altLang="en-US" sz="3100" b="1" dirty="0">
                <a:solidFill>
                  <a:srgbClr val="00FF99"/>
                </a:solidFill>
                <a:latin typeface="Arial" charset="0"/>
                <a:cs typeface="Arial" charset="0"/>
              </a:rPr>
              <a:t>Neutron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 – a </a:t>
            </a:r>
            <a:r>
              <a:rPr lang="en-US" altLang="en-US" sz="3100" b="1" dirty="0">
                <a:solidFill>
                  <a:srgbClr val="FFFF00"/>
                </a:solidFill>
                <a:latin typeface="Arial" charset="0"/>
                <a:cs typeface="Arial" charset="0"/>
              </a:rPr>
              <a:t>neutrally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 charged particle in an atom’s nucleus: it consists of a proton and an electron (</a:t>
            </a:r>
            <a:r>
              <a:rPr lang="en-US" altLang="en-US" sz="3100" dirty="0">
                <a:solidFill>
                  <a:srgbClr val="FFFFFF"/>
                </a:solidFill>
                <a:latin typeface="Arial" charset="0"/>
                <a:cs typeface="Arial" charset="0"/>
              </a:rPr>
              <a:t>thus weighs the </a:t>
            </a:r>
            <a:r>
              <a:rPr lang="en-US" altLang="en-US" sz="3100" dirty="0">
                <a:solidFill>
                  <a:srgbClr val="FFFF00"/>
                </a:solidFill>
                <a:latin typeface="Arial" charset="0"/>
                <a:cs typeface="Arial" charset="0"/>
              </a:rPr>
              <a:t>same </a:t>
            </a:r>
            <a:r>
              <a:rPr lang="en-US" altLang="en-US" sz="3100" dirty="0">
                <a:solidFill>
                  <a:srgbClr val="FFFFFF"/>
                </a:solidFill>
                <a:latin typeface="Arial" charset="0"/>
                <a:cs typeface="Arial" charset="0"/>
              </a:rPr>
              <a:t>as a proton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)</a:t>
            </a:r>
          </a:p>
        </p:txBody>
      </p:sp>
      <p:sp>
        <p:nvSpPr>
          <p:cNvPr id="488455" name="Text Box 7"/>
          <p:cNvSpPr txBox="1">
            <a:spLocks noChangeArrowheads="1"/>
          </p:cNvSpPr>
          <p:nvPr/>
        </p:nvSpPr>
        <p:spPr bwMode="auto">
          <a:xfrm>
            <a:off x="1790700" y="990600"/>
            <a:ext cx="5562600" cy="5349875"/>
          </a:xfrm>
          <a:prstGeom prst="rect">
            <a:avLst/>
          </a:prstGeom>
          <a:solidFill>
            <a:schemeClr val="tx1"/>
          </a:solidFill>
          <a:ln w="76200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000" b="1">
              <a:solidFill>
                <a:srgbClr val="00CC99"/>
              </a:solidFill>
              <a:latin typeface="Arial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000" b="1">
                <a:solidFill>
                  <a:srgbClr val="00CC99"/>
                </a:solidFill>
                <a:latin typeface="Arial" charset="0"/>
                <a:cs typeface="Arial" charset="0"/>
              </a:rPr>
              <a:t>All atoms are electrically </a:t>
            </a:r>
            <a:r>
              <a:rPr lang="en-US" altLang="en-US" sz="4000" b="1">
                <a:solidFill>
                  <a:srgbClr val="FFFFFF"/>
                </a:solidFill>
                <a:latin typeface="Arial" charset="0"/>
                <a:cs typeface="Arial" charset="0"/>
              </a:rPr>
              <a:t>neutral</a:t>
            </a:r>
            <a:r>
              <a:rPr lang="en-US" altLang="en-US" sz="4000" b="1">
                <a:solidFill>
                  <a:srgbClr val="00CC99"/>
                </a:solidFill>
                <a:latin typeface="Arial" charset="0"/>
                <a:cs typeface="Arial" charset="0"/>
              </a:rPr>
              <a:t>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000" b="1">
              <a:solidFill>
                <a:srgbClr val="00CC99"/>
              </a:solidFill>
              <a:latin typeface="Arial" charset="0"/>
              <a:cs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000" b="1">
                <a:solidFill>
                  <a:srgbClr val="00CC99"/>
                </a:solidFill>
                <a:latin typeface="Arial" charset="0"/>
                <a:cs typeface="Arial" charset="0"/>
              </a:rPr>
              <a:t>They have the </a:t>
            </a:r>
            <a:r>
              <a:rPr lang="en-US" altLang="en-US" sz="4000" b="1" u="sng">
                <a:solidFill>
                  <a:srgbClr val="00CC99"/>
                </a:solidFill>
                <a:latin typeface="Arial" charset="0"/>
                <a:cs typeface="Arial" charset="0"/>
              </a:rPr>
              <a:t>same</a:t>
            </a:r>
            <a:r>
              <a:rPr lang="en-US" altLang="en-US" sz="4000" b="1">
                <a:solidFill>
                  <a:srgbClr val="00CC99"/>
                </a:solidFill>
                <a:latin typeface="Arial" charset="0"/>
                <a:cs typeface="Arial" charset="0"/>
              </a:rPr>
              <a:t> number of </a:t>
            </a:r>
            <a:r>
              <a:rPr lang="en-US" altLang="en-US" sz="4000" b="1">
                <a:solidFill>
                  <a:srgbClr val="FFFFFF"/>
                </a:solidFill>
                <a:latin typeface="Arial" charset="0"/>
                <a:cs typeface="Arial" charset="0"/>
              </a:rPr>
              <a:t>electrons</a:t>
            </a:r>
            <a:r>
              <a:rPr lang="en-US" altLang="en-US" sz="4000" b="1">
                <a:solidFill>
                  <a:srgbClr val="00CC99"/>
                </a:solidFill>
                <a:latin typeface="Arial" charset="0"/>
                <a:cs typeface="Arial" charset="0"/>
              </a:rPr>
              <a:t> in orbit as they have </a:t>
            </a:r>
            <a:r>
              <a:rPr lang="en-US" altLang="en-US" sz="4000" b="1">
                <a:solidFill>
                  <a:srgbClr val="FFFFFF"/>
                </a:solidFill>
                <a:latin typeface="Arial" charset="0"/>
                <a:cs typeface="Arial" charset="0"/>
              </a:rPr>
              <a:t>protons</a:t>
            </a:r>
            <a:r>
              <a:rPr lang="en-US" altLang="en-US" sz="4000" b="1">
                <a:solidFill>
                  <a:srgbClr val="00CC99"/>
                </a:solidFill>
                <a:latin typeface="Arial" charset="0"/>
                <a:cs typeface="Arial" charset="0"/>
              </a:rPr>
              <a:t> in the nucleus.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000" b="1">
              <a:solidFill>
                <a:srgbClr val="00CC99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324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88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88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8450" grpId="0"/>
      <p:bldP spid="488452" grpId="0"/>
      <p:bldP spid="488453" grpId="0"/>
      <p:bldP spid="4884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/>
            </a:gs>
            <a:gs pos="50000">
              <a:schemeClr val="tx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4738" name="Group 2"/>
          <p:cNvGrpSpPr>
            <a:grpSpLocks/>
          </p:cNvGrpSpPr>
          <p:nvPr/>
        </p:nvGrpSpPr>
        <p:grpSpPr bwMode="auto">
          <a:xfrm>
            <a:off x="2371725" y="922338"/>
            <a:ext cx="4267200" cy="3886200"/>
            <a:chOff x="1107" y="106"/>
            <a:chExt cx="1837" cy="1814"/>
          </a:xfrm>
        </p:grpSpPr>
        <p:sp>
          <p:nvSpPr>
            <p:cNvPr id="244751" name="Oval 3"/>
            <p:cNvSpPr>
              <a:spLocks noChangeArrowheads="1"/>
            </p:cNvSpPr>
            <p:nvPr/>
          </p:nvSpPr>
          <p:spPr bwMode="auto">
            <a:xfrm>
              <a:off x="2151" y="531"/>
              <a:ext cx="58" cy="62"/>
            </a:xfrm>
            <a:prstGeom prst="ellipse">
              <a:avLst/>
            </a:prstGeom>
            <a:gradFill rotWithShape="0">
              <a:gsLst>
                <a:gs pos="0">
                  <a:srgbClr val="7FFF00"/>
                </a:gs>
                <a:gs pos="100000">
                  <a:srgbClr val="59B200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44752" name="Oval 4"/>
            <p:cNvSpPr>
              <a:spLocks noChangeArrowheads="1"/>
            </p:cNvSpPr>
            <p:nvPr/>
          </p:nvSpPr>
          <p:spPr bwMode="auto">
            <a:xfrm>
              <a:off x="1310" y="747"/>
              <a:ext cx="65" cy="67"/>
            </a:xfrm>
            <a:prstGeom prst="ellipse">
              <a:avLst/>
            </a:prstGeom>
            <a:gradFill rotWithShape="0">
              <a:gsLst>
                <a:gs pos="0">
                  <a:srgbClr val="7FFF00"/>
                </a:gs>
                <a:gs pos="100000">
                  <a:srgbClr val="59B200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44753" name="Oval 5"/>
            <p:cNvSpPr>
              <a:spLocks noChangeArrowheads="1"/>
            </p:cNvSpPr>
            <p:nvPr/>
          </p:nvSpPr>
          <p:spPr bwMode="auto">
            <a:xfrm rot="1440000">
              <a:off x="1107" y="785"/>
              <a:ext cx="1837" cy="378"/>
            </a:xfrm>
            <a:prstGeom prst="ellipse">
              <a:avLst/>
            </a:prstGeom>
            <a:noFill/>
            <a:ln w="25400">
              <a:solidFill>
                <a:srgbClr val="7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44754" name="Oval 6"/>
            <p:cNvSpPr>
              <a:spLocks noChangeArrowheads="1"/>
            </p:cNvSpPr>
            <p:nvPr/>
          </p:nvSpPr>
          <p:spPr bwMode="auto">
            <a:xfrm rot="600000">
              <a:off x="1830" y="106"/>
              <a:ext cx="292" cy="1814"/>
            </a:xfrm>
            <a:prstGeom prst="ellipse">
              <a:avLst/>
            </a:prstGeom>
            <a:noFill/>
            <a:ln w="25400">
              <a:solidFill>
                <a:srgbClr val="7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grpSp>
          <p:nvGrpSpPr>
            <p:cNvPr id="244755" name="Group 7"/>
            <p:cNvGrpSpPr>
              <a:grpSpLocks/>
            </p:cNvGrpSpPr>
            <p:nvPr/>
          </p:nvGrpSpPr>
          <p:grpSpPr bwMode="auto">
            <a:xfrm>
              <a:off x="1796" y="779"/>
              <a:ext cx="261" cy="262"/>
              <a:chOff x="1796" y="779"/>
              <a:chExt cx="261" cy="262"/>
            </a:xfrm>
          </p:grpSpPr>
          <p:sp>
            <p:nvSpPr>
              <p:cNvPr id="489480" name="Oval 8"/>
              <p:cNvSpPr>
                <a:spLocks noChangeArrowheads="1"/>
              </p:cNvSpPr>
              <p:nvPr/>
            </p:nvSpPr>
            <p:spPr bwMode="auto">
              <a:xfrm>
                <a:off x="1796" y="779"/>
                <a:ext cx="142" cy="149"/>
              </a:xfrm>
              <a:prstGeom prst="ellipse">
                <a:avLst/>
              </a:prstGeom>
              <a:gradFill rotWithShape="0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69804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b="1">
                  <a:solidFill>
                    <a:srgbClr val="000000"/>
                  </a:solidFill>
                  <a:latin typeface="Arial" pitchFamily="34" charset="0"/>
                  <a:cs typeface="Arial" charset="0"/>
                </a:endParaRPr>
              </a:p>
            </p:txBody>
          </p:sp>
          <p:sp>
            <p:nvSpPr>
              <p:cNvPr id="489481" name="Oval 9"/>
              <p:cNvSpPr>
                <a:spLocks noChangeArrowheads="1"/>
              </p:cNvSpPr>
              <p:nvPr/>
            </p:nvSpPr>
            <p:spPr bwMode="auto">
              <a:xfrm>
                <a:off x="1914" y="892"/>
                <a:ext cx="143" cy="149"/>
              </a:xfrm>
              <a:prstGeom prst="ellipse">
                <a:avLst/>
              </a:prstGeom>
              <a:gradFill rotWithShape="0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69804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b="1">
                  <a:solidFill>
                    <a:srgbClr val="000000"/>
                  </a:solidFill>
                  <a:latin typeface="Arial" pitchFamily="34" charset="0"/>
                  <a:cs typeface="Arial" charset="0"/>
                </a:endParaRPr>
              </a:p>
            </p:txBody>
          </p:sp>
          <p:sp>
            <p:nvSpPr>
              <p:cNvPr id="489482" name="Oval 10"/>
              <p:cNvSpPr>
                <a:spLocks noChangeArrowheads="1"/>
              </p:cNvSpPr>
              <p:nvPr/>
            </p:nvSpPr>
            <p:spPr bwMode="auto">
              <a:xfrm>
                <a:off x="1796" y="892"/>
                <a:ext cx="142" cy="14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69804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b="1">
                  <a:solidFill>
                    <a:srgbClr val="000000"/>
                  </a:solidFill>
                  <a:latin typeface="Arial" pitchFamily="34" charset="0"/>
                  <a:cs typeface="Arial" charset="0"/>
                </a:endParaRPr>
              </a:p>
            </p:txBody>
          </p:sp>
          <p:sp>
            <p:nvSpPr>
              <p:cNvPr id="489483" name="Oval 11"/>
              <p:cNvSpPr>
                <a:spLocks noChangeArrowheads="1"/>
              </p:cNvSpPr>
              <p:nvPr/>
            </p:nvSpPr>
            <p:spPr bwMode="auto">
              <a:xfrm>
                <a:off x="1902" y="804"/>
                <a:ext cx="142" cy="14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69804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b="1">
                  <a:solidFill>
                    <a:srgbClr val="000000"/>
                  </a:solidFill>
                  <a:latin typeface="Arial" pitchFamily="34" charset="0"/>
                  <a:cs typeface="Arial" charset="0"/>
                </a:endParaRPr>
              </a:p>
            </p:txBody>
          </p:sp>
        </p:grpSp>
      </p:grpSp>
      <p:sp>
        <p:nvSpPr>
          <p:cNvPr id="489484" name="Text Box 12"/>
          <p:cNvSpPr txBox="1">
            <a:spLocks noChangeArrowheads="1"/>
          </p:cNvSpPr>
          <p:nvPr/>
        </p:nvSpPr>
        <p:spPr bwMode="auto">
          <a:xfrm>
            <a:off x="5656263" y="1017588"/>
            <a:ext cx="3048000" cy="946150"/>
          </a:xfrm>
          <a:prstGeom prst="rect">
            <a:avLst/>
          </a:prstGeom>
          <a:noFill/>
          <a:ln>
            <a:noFill/>
          </a:ln>
          <a:effectLst>
            <a:outerShdw dist="63500" dir="3187806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Electron circling a nucleus</a:t>
            </a:r>
          </a:p>
        </p:txBody>
      </p:sp>
      <p:sp>
        <p:nvSpPr>
          <p:cNvPr id="489485" name="Line 13"/>
          <p:cNvSpPr>
            <a:spLocks noChangeShapeType="1"/>
          </p:cNvSpPr>
          <p:nvPr/>
        </p:nvSpPr>
        <p:spPr bwMode="auto">
          <a:xfrm flipH="1">
            <a:off x="4970463" y="1570038"/>
            <a:ext cx="1212850" cy="32861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44741" name="Text Box 14"/>
          <p:cNvSpPr txBox="1">
            <a:spLocks noChangeArrowheads="1"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noFill/>
          <a:ln>
            <a:noFill/>
          </a:ln>
          <a:effectLst>
            <a:outerShdw dist="74053" dir="3542175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4400" b="1">
                <a:solidFill>
                  <a:srgbClr val="FFFFFF"/>
                </a:solidFill>
                <a:latin typeface="Arial" charset="0"/>
                <a:cs typeface="Arial" charset="0"/>
              </a:rPr>
              <a:t>Basic structure of an Atom</a:t>
            </a:r>
          </a:p>
        </p:txBody>
      </p:sp>
      <p:sp>
        <p:nvSpPr>
          <p:cNvPr id="489487" name="Text Box 15"/>
          <p:cNvSpPr txBox="1">
            <a:spLocks noChangeArrowheads="1"/>
          </p:cNvSpPr>
          <p:nvPr/>
        </p:nvSpPr>
        <p:spPr bwMode="auto">
          <a:xfrm>
            <a:off x="6477000" y="2270125"/>
            <a:ext cx="2438400" cy="1373188"/>
          </a:xfrm>
          <a:prstGeom prst="rect">
            <a:avLst/>
          </a:prstGeom>
          <a:noFill/>
          <a:ln>
            <a:noFill/>
          </a:ln>
          <a:effectLst>
            <a:outerShdw dist="63500" dir="3187806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  <a:cs typeface="Arial" charset="0"/>
              </a:rPr>
              <a:t>Protons and Neutrons in the nucleus</a:t>
            </a:r>
          </a:p>
        </p:txBody>
      </p:sp>
      <p:sp>
        <p:nvSpPr>
          <p:cNvPr id="489488" name="Line 16"/>
          <p:cNvSpPr>
            <a:spLocks noChangeShapeType="1"/>
          </p:cNvSpPr>
          <p:nvPr/>
        </p:nvSpPr>
        <p:spPr bwMode="auto">
          <a:xfrm flipH="1" flipV="1">
            <a:off x="4673600" y="2668588"/>
            <a:ext cx="1955800" cy="12223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89489" name="Text Box 17"/>
          <p:cNvSpPr txBox="1">
            <a:spLocks noChangeArrowheads="1"/>
          </p:cNvSpPr>
          <p:nvPr/>
        </p:nvSpPr>
        <p:spPr bwMode="auto">
          <a:xfrm>
            <a:off x="280988" y="3362325"/>
            <a:ext cx="3562350" cy="3263900"/>
          </a:xfrm>
          <a:prstGeom prst="rect">
            <a:avLst/>
          </a:prstGeom>
          <a:noFill/>
          <a:ln>
            <a:noFill/>
          </a:ln>
          <a:effectLst>
            <a:outerShdw dist="50800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Protons all have a </a:t>
            </a:r>
            <a:r>
              <a:rPr lang="en-US" altLang="en-US" sz="2800" b="1" dirty="0">
                <a:solidFill>
                  <a:srgbClr val="FFFF00"/>
                </a:solidFill>
                <a:latin typeface="Arial" charset="0"/>
                <a:cs typeface="Arial" charset="0"/>
              </a:rPr>
              <a:t>positive</a:t>
            </a:r>
            <a:r>
              <a:rPr lang="en-US" altLang="en-US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 charge.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2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Since like charges </a:t>
            </a:r>
            <a:r>
              <a:rPr lang="en-US" altLang="en-US" sz="2800" b="1" dirty="0">
                <a:solidFill>
                  <a:srgbClr val="FFFF00"/>
                </a:solidFill>
                <a:latin typeface="Arial" charset="0"/>
                <a:cs typeface="Arial" charset="0"/>
              </a:rPr>
              <a:t>repel</a:t>
            </a:r>
            <a:r>
              <a:rPr lang="en-US" altLang="en-US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, why doesn’t the atom’s nucleus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fly apart</a:t>
            </a:r>
            <a:r>
              <a:rPr lang="en-US" altLang="en-US" sz="8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?</a:t>
            </a:r>
            <a:r>
              <a:rPr lang="en-US" altLang="en-US" sz="2800" b="1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(</a:t>
            </a:r>
            <a:r>
              <a:rPr lang="en-US" altLang="en-US" sz="2800" dirty="0">
                <a:solidFill>
                  <a:srgbClr val="FFFFFF"/>
                </a:solidFill>
                <a:latin typeface="Arial" charset="0"/>
                <a:cs typeface="Arial" charset="0"/>
              </a:rPr>
              <a:t>the “</a:t>
            </a:r>
            <a:r>
              <a:rPr lang="en-US" altLang="en-US" sz="2800" dirty="0">
                <a:solidFill>
                  <a:srgbClr val="FFFF00"/>
                </a:solidFill>
                <a:latin typeface="Arial" charset="0"/>
                <a:cs typeface="Arial" charset="0"/>
              </a:rPr>
              <a:t>coulomb</a:t>
            </a:r>
            <a:r>
              <a:rPr lang="en-US" altLang="en-US" sz="2800" dirty="0">
                <a:solidFill>
                  <a:srgbClr val="FFFFFF"/>
                </a:solidFill>
                <a:latin typeface="Arial" charset="0"/>
                <a:cs typeface="Arial" charset="0"/>
              </a:rPr>
              <a:t>” force</a:t>
            </a:r>
            <a:r>
              <a:rPr lang="en-US" altLang="en-US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)</a:t>
            </a:r>
          </a:p>
        </p:txBody>
      </p:sp>
      <p:sp>
        <p:nvSpPr>
          <p:cNvPr id="489490" name="Text Box 18"/>
          <p:cNvSpPr txBox="1">
            <a:spLocks noChangeArrowheads="1"/>
          </p:cNvSpPr>
          <p:nvPr/>
        </p:nvSpPr>
        <p:spPr bwMode="auto">
          <a:xfrm>
            <a:off x="4670425" y="3929063"/>
            <a:ext cx="4217988" cy="28067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For an extremely </a:t>
            </a: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small distance the</a:t>
            </a:r>
            <a:r>
              <a:rPr lang="en-US" altLang="en-US" sz="20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“strong”</a:t>
            </a:r>
            <a:r>
              <a:rPr lang="en-US" altLang="en-US" sz="20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or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binding force acts in the opposite direction </a:t>
            </a: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and thereby holds </a:t>
            </a: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the nucleus together.</a:t>
            </a:r>
            <a:endParaRPr lang="en-US" altLang="en-US" sz="2800" b="1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524500" y="3879850"/>
            <a:ext cx="3162300" cy="2978150"/>
            <a:chOff x="5524500" y="3879850"/>
            <a:chExt cx="3162300" cy="2978150"/>
          </a:xfrm>
        </p:grpSpPr>
        <p:grpSp>
          <p:nvGrpSpPr>
            <p:cNvPr id="489504" name="Group 32"/>
            <p:cNvGrpSpPr>
              <a:grpSpLocks/>
            </p:cNvGrpSpPr>
            <p:nvPr/>
          </p:nvGrpSpPr>
          <p:grpSpPr bwMode="auto">
            <a:xfrm>
              <a:off x="5524500" y="3879850"/>
              <a:ext cx="3162300" cy="2978150"/>
              <a:chOff x="3452" y="2444"/>
              <a:chExt cx="1992" cy="1876"/>
            </a:xfrm>
          </p:grpSpPr>
          <p:pic>
            <p:nvPicPr>
              <p:cNvPr id="244747" name="Picture 28" descr="Image result for coulomb force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7904" t="9843" r="24075" b="47556"/>
              <a:stretch>
                <a:fillRect/>
              </a:stretch>
            </p:blipFill>
            <p:spPr bwMode="auto">
              <a:xfrm>
                <a:off x="3452" y="2444"/>
                <a:ext cx="1529" cy="9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244748" name="Group 29"/>
              <p:cNvGrpSpPr>
                <a:grpSpLocks/>
              </p:cNvGrpSpPr>
              <p:nvPr/>
            </p:nvGrpSpPr>
            <p:grpSpPr bwMode="auto">
              <a:xfrm>
                <a:off x="3453" y="3340"/>
                <a:ext cx="1991" cy="980"/>
                <a:chOff x="1982" y="2522"/>
                <a:chExt cx="1861" cy="810"/>
              </a:xfrm>
            </p:grpSpPr>
            <p:pic>
              <p:nvPicPr>
                <p:cNvPr id="244749" name="Picture 30" descr="Image result for coulomb force">
                  <a:hlinkClick r:id="rId2"/>
                </p:cNvPr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36702" t="60655" r="24556" b="9349"/>
                <a:stretch>
                  <a:fillRect/>
                </a:stretch>
              </p:blipFill>
              <p:spPr bwMode="auto">
                <a:xfrm>
                  <a:off x="1982" y="2522"/>
                  <a:ext cx="1861" cy="8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244750" name="Rectangle 31"/>
                <p:cNvSpPr>
                  <a:spLocks noChangeArrowheads="1"/>
                </p:cNvSpPr>
                <p:nvPr/>
              </p:nvSpPr>
              <p:spPr bwMode="auto">
                <a:xfrm>
                  <a:off x="3284" y="2826"/>
                  <a:ext cx="527" cy="151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 eaLnBrk="0" hangingPunct="0">
                    <a:spcBef>
                      <a:spcPct val="20000"/>
                    </a:spcBef>
                    <a:buChar char="•"/>
                    <a:defRPr sz="32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har char="–"/>
                    <a:defRPr sz="28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har char="•"/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har char="–"/>
                    <a:defRPr sz="20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har char="»"/>
                    <a:defRPr sz="20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har char="»"/>
                    <a:defRPr sz="20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  <a:buFontTx/>
                    <a:buNone/>
                  </a:pPr>
                  <a:endParaRPr lang="en-US" altLang="en-US" sz="2800" b="1">
                    <a:solidFill>
                      <a:srgbClr val="000000"/>
                    </a:solidFill>
                    <a:latin typeface="Arial" charset="0"/>
                    <a:cs typeface="Arial" charset="0"/>
                  </a:endParaRPr>
                </a:p>
              </p:txBody>
            </p:sp>
          </p:grpSp>
        </p:grpSp>
        <p:sp>
          <p:nvSpPr>
            <p:cNvPr id="2" name="TextBox 1"/>
            <p:cNvSpPr txBox="1"/>
            <p:nvPr/>
          </p:nvSpPr>
          <p:spPr>
            <a:xfrm>
              <a:off x="6814285" y="6443945"/>
              <a:ext cx="1818168" cy="353943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1700" b="1" dirty="0"/>
                <a:t>center to center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37796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9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89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89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89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89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89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89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9484" grpId="0"/>
      <p:bldP spid="489485" grpId="0" animBg="1"/>
      <p:bldP spid="489487" grpId="0"/>
      <p:bldP spid="489488" grpId="0" animBg="1"/>
      <p:bldP spid="489489" grpId="0"/>
      <p:bldP spid="48949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/>
            </a:gs>
            <a:gs pos="50000">
              <a:schemeClr val="tx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4738" name="Group 2"/>
          <p:cNvGrpSpPr>
            <a:grpSpLocks/>
          </p:cNvGrpSpPr>
          <p:nvPr/>
        </p:nvGrpSpPr>
        <p:grpSpPr bwMode="auto">
          <a:xfrm>
            <a:off x="2371725" y="922338"/>
            <a:ext cx="4267200" cy="3886200"/>
            <a:chOff x="1107" y="106"/>
            <a:chExt cx="1837" cy="1814"/>
          </a:xfrm>
        </p:grpSpPr>
        <p:sp>
          <p:nvSpPr>
            <p:cNvPr id="244751" name="Oval 3"/>
            <p:cNvSpPr>
              <a:spLocks noChangeArrowheads="1"/>
            </p:cNvSpPr>
            <p:nvPr/>
          </p:nvSpPr>
          <p:spPr bwMode="auto">
            <a:xfrm>
              <a:off x="2151" y="531"/>
              <a:ext cx="58" cy="62"/>
            </a:xfrm>
            <a:prstGeom prst="ellipse">
              <a:avLst/>
            </a:prstGeom>
            <a:gradFill rotWithShape="0">
              <a:gsLst>
                <a:gs pos="0">
                  <a:srgbClr val="7FFF00"/>
                </a:gs>
                <a:gs pos="100000">
                  <a:srgbClr val="59B200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44752" name="Oval 4"/>
            <p:cNvSpPr>
              <a:spLocks noChangeArrowheads="1"/>
            </p:cNvSpPr>
            <p:nvPr/>
          </p:nvSpPr>
          <p:spPr bwMode="auto">
            <a:xfrm>
              <a:off x="1310" y="747"/>
              <a:ext cx="65" cy="67"/>
            </a:xfrm>
            <a:prstGeom prst="ellipse">
              <a:avLst/>
            </a:prstGeom>
            <a:gradFill rotWithShape="0">
              <a:gsLst>
                <a:gs pos="0">
                  <a:srgbClr val="7FFF00"/>
                </a:gs>
                <a:gs pos="100000">
                  <a:srgbClr val="59B200"/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44753" name="Oval 5"/>
            <p:cNvSpPr>
              <a:spLocks noChangeArrowheads="1"/>
            </p:cNvSpPr>
            <p:nvPr/>
          </p:nvSpPr>
          <p:spPr bwMode="auto">
            <a:xfrm rot="1440000">
              <a:off x="1107" y="785"/>
              <a:ext cx="1837" cy="378"/>
            </a:xfrm>
            <a:prstGeom prst="ellipse">
              <a:avLst/>
            </a:prstGeom>
            <a:noFill/>
            <a:ln w="25400">
              <a:solidFill>
                <a:srgbClr val="7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44754" name="Oval 6"/>
            <p:cNvSpPr>
              <a:spLocks noChangeArrowheads="1"/>
            </p:cNvSpPr>
            <p:nvPr/>
          </p:nvSpPr>
          <p:spPr bwMode="auto">
            <a:xfrm rot="600000">
              <a:off x="1830" y="106"/>
              <a:ext cx="292" cy="1814"/>
            </a:xfrm>
            <a:prstGeom prst="ellipse">
              <a:avLst/>
            </a:prstGeom>
            <a:noFill/>
            <a:ln w="25400">
              <a:solidFill>
                <a:srgbClr val="7FFF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grpSp>
          <p:nvGrpSpPr>
            <p:cNvPr id="244755" name="Group 7"/>
            <p:cNvGrpSpPr>
              <a:grpSpLocks/>
            </p:cNvGrpSpPr>
            <p:nvPr/>
          </p:nvGrpSpPr>
          <p:grpSpPr bwMode="auto">
            <a:xfrm>
              <a:off x="1796" y="779"/>
              <a:ext cx="261" cy="262"/>
              <a:chOff x="1796" y="779"/>
              <a:chExt cx="261" cy="262"/>
            </a:xfrm>
          </p:grpSpPr>
          <p:sp>
            <p:nvSpPr>
              <p:cNvPr id="489480" name="Oval 8"/>
              <p:cNvSpPr>
                <a:spLocks noChangeArrowheads="1"/>
              </p:cNvSpPr>
              <p:nvPr/>
            </p:nvSpPr>
            <p:spPr bwMode="auto">
              <a:xfrm>
                <a:off x="1796" y="779"/>
                <a:ext cx="142" cy="149"/>
              </a:xfrm>
              <a:prstGeom prst="ellipse">
                <a:avLst/>
              </a:prstGeom>
              <a:gradFill rotWithShape="0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69804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b="1">
                  <a:solidFill>
                    <a:srgbClr val="000000"/>
                  </a:solidFill>
                  <a:latin typeface="Arial" pitchFamily="34" charset="0"/>
                  <a:cs typeface="Arial" charset="0"/>
                </a:endParaRPr>
              </a:p>
            </p:txBody>
          </p:sp>
          <p:sp>
            <p:nvSpPr>
              <p:cNvPr id="489481" name="Oval 9"/>
              <p:cNvSpPr>
                <a:spLocks noChangeArrowheads="1"/>
              </p:cNvSpPr>
              <p:nvPr/>
            </p:nvSpPr>
            <p:spPr bwMode="auto">
              <a:xfrm>
                <a:off x="1914" y="892"/>
                <a:ext cx="143" cy="149"/>
              </a:xfrm>
              <a:prstGeom prst="ellipse">
                <a:avLst/>
              </a:prstGeom>
              <a:gradFill rotWithShape="0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69804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b="1">
                  <a:solidFill>
                    <a:srgbClr val="000000"/>
                  </a:solidFill>
                  <a:latin typeface="Arial" pitchFamily="34" charset="0"/>
                  <a:cs typeface="Arial" charset="0"/>
                </a:endParaRPr>
              </a:p>
            </p:txBody>
          </p:sp>
          <p:sp>
            <p:nvSpPr>
              <p:cNvPr id="489482" name="Oval 10"/>
              <p:cNvSpPr>
                <a:spLocks noChangeArrowheads="1"/>
              </p:cNvSpPr>
              <p:nvPr/>
            </p:nvSpPr>
            <p:spPr bwMode="auto">
              <a:xfrm>
                <a:off x="1796" y="892"/>
                <a:ext cx="142" cy="14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69804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b="1">
                  <a:solidFill>
                    <a:srgbClr val="000000"/>
                  </a:solidFill>
                  <a:latin typeface="Arial" pitchFamily="34" charset="0"/>
                  <a:cs typeface="Arial" charset="0"/>
                </a:endParaRPr>
              </a:p>
            </p:txBody>
          </p:sp>
          <p:sp>
            <p:nvSpPr>
              <p:cNvPr id="489483" name="Oval 11"/>
              <p:cNvSpPr>
                <a:spLocks noChangeArrowheads="1"/>
              </p:cNvSpPr>
              <p:nvPr/>
            </p:nvSpPr>
            <p:spPr bwMode="auto">
              <a:xfrm>
                <a:off x="1902" y="804"/>
                <a:ext cx="142" cy="14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69804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b="1">
                  <a:solidFill>
                    <a:srgbClr val="000000"/>
                  </a:solidFill>
                  <a:latin typeface="Arial" pitchFamily="34" charset="0"/>
                  <a:cs typeface="Arial" charset="0"/>
                </a:endParaRPr>
              </a:p>
            </p:txBody>
          </p:sp>
        </p:grpSp>
      </p:grpSp>
      <p:sp>
        <p:nvSpPr>
          <p:cNvPr id="489484" name="Text Box 12"/>
          <p:cNvSpPr txBox="1">
            <a:spLocks noChangeArrowheads="1"/>
          </p:cNvSpPr>
          <p:nvPr/>
        </p:nvSpPr>
        <p:spPr bwMode="auto">
          <a:xfrm>
            <a:off x="5656263" y="1017588"/>
            <a:ext cx="3048000" cy="946150"/>
          </a:xfrm>
          <a:prstGeom prst="rect">
            <a:avLst/>
          </a:prstGeom>
          <a:noFill/>
          <a:ln>
            <a:noFill/>
          </a:ln>
          <a:effectLst>
            <a:outerShdw dist="63500" dir="3187806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Electron circling nucleus</a:t>
            </a:r>
          </a:p>
        </p:txBody>
      </p:sp>
      <p:sp>
        <p:nvSpPr>
          <p:cNvPr id="489485" name="Line 13"/>
          <p:cNvSpPr>
            <a:spLocks noChangeShapeType="1"/>
          </p:cNvSpPr>
          <p:nvPr/>
        </p:nvSpPr>
        <p:spPr bwMode="auto">
          <a:xfrm flipH="1">
            <a:off x="4970463" y="1570038"/>
            <a:ext cx="1212850" cy="32861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44741" name="Text Box 14"/>
          <p:cNvSpPr txBox="1">
            <a:spLocks noChangeArrowheads="1"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noFill/>
          <a:ln>
            <a:noFill/>
          </a:ln>
          <a:effectLst>
            <a:outerShdw dist="74053" dir="3542175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4400" b="1" dirty="0">
                <a:solidFill>
                  <a:srgbClr val="FFFFFF"/>
                </a:solidFill>
                <a:latin typeface="Arial" charset="0"/>
                <a:cs typeface="Arial" charset="0"/>
              </a:rPr>
              <a:t>Basic structure of an Atom</a:t>
            </a:r>
          </a:p>
        </p:txBody>
      </p:sp>
      <p:sp>
        <p:nvSpPr>
          <p:cNvPr id="489487" name="Text Box 15"/>
          <p:cNvSpPr txBox="1">
            <a:spLocks noChangeArrowheads="1"/>
          </p:cNvSpPr>
          <p:nvPr/>
        </p:nvSpPr>
        <p:spPr bwMode="auto">
          <a:xfrm>
            <a:off x="6477000" y="2270125"/>
            <a:ext cx="2438400" cy="1373188"/>
          </a:xfrm>
          <a:prstGeom prst="rect">
            <a:avLst/>
          </a:prstGeom>
          <a:noFill/>
          <a:ln>
            <a:noFill/>
          </a:ln>
          <a:effectLst>
            <a:outerShdw dist="63500" dir="3187806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Protons and Neutrons in the nucleus</a:t>
            </a:r>
          </a:p>
        </p:txBody>
      </p:sp>
      <p:sp>
        <p:nvSpPr>
          <p:cNvPr id="489488" name="Line 16"/>
          <p:cNvSpPr>
            <a:spLocks noChangeShapeType="1"/>
          </p:cNvSpPr>
          <p:nvPr/>
        </p:nvSpPr>
        <p:spPr bwMode="auto">
          <a:xfrm flipH="1" flipV="1">
            <a:off x="4673600" y="2668588"/>
            <a:ext cx="1955800" cy="12223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489489" name="Text Box 17"/>
          <p:cNvSpPr txBox="1">
            <a:spLocks noChangeArrowheads="1"/>
          </p:cNvSpPr>
          <p:nvPr/>
        </p:nvSpPr>
        <p:spPr bwMode="auto">
          <a:xfrm>
            <a:off x="195262" y="2858511"/>
            <a:ext cx="3690938" cy="3970318"/>
          </a:xfrm>
          <a:prstGeom prst="rect">
            <a:avLst/>
          </a:prstGeom>
          <a:noFill/>
          <a:ln>
            <a:noFill/>
          </a:ln>
          <a:effectLst>
            <a:outerShdw dist="38100" dir="30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sz="2800" b="1" dirty="0">
                <a:solidFill>
                  <a:schemeClr val="bg1"/>
                </a:solidFill>
                <a:latin typeface="Arial Narrow" panose="020B0606020202030204" pitchFamily="34" charset="0"/>
              </a:rPr>
              <a:t>Electrostatic force </a:t>
            </a:r>
            <a:r>
              <a:rPr lang="en-US" sz="2800" b="1" i="1" dirty="0">
                <a:solidFill>
                  <a:schemeClr val="bg1"/>
                </a:solidFill>
                <a:latin typeface="Arial Narrow" panose="020B0606020202030204" pitchFamily="34" charset="0"/>
              </a:rPr>
              <a:t>F</a:t>
            </a:r>
            <a:r>
              <a:rPr lang="en-US" sz="2800" b="1" dirty="0">
                <a:solidFill>
                  <a:schemeClr val="bg1"/>
                </a:solidFill>
                <a:latin typeface="Arial Narrow" panose="020B0606020202030204" pitchFamily="34" charset="0"/>
              </a:rPr>
              <a:t> 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sz="2800" b="1" dirty="0">
                <a:solidFill>
                  <a:schemeClr val="bg1"/>
                </a:solidFill>
                <a:latin typeface="Arial Narrow" panose="020B0606020202030204" pitchFamily="34" charset="0"/>
              </a:rPr>
              <a:t>between  </a:t>
            </a:r>
            <a:r>
              <a:rPr lang="en-US" sz="2800" b="1" i="1" dirty="0">
                <a:solidFill>
                  <a:schemeClr val="bg1"/>
                </a:solidFill>
                <a:latin typeface="Arial Narrow" panose="020B0606020202030204" pitchFamily="34" charset="0"/>
              </a:rPr>
              <a:t>q</a:t>
            </a:r>
            <a:r>
              <a:rPr lang="en-US" sz="2800" b="1" baseline="-25000" dirty="0">
                <a:solidFill>
                  <a:schemeClr val="bg1"/>
                </a:solidFill>
                <a:latin typeface="Arial Narrow" panose="020B0606020202030204" pitchFamily="34" charset="0"/>
              </a:rPr>
              <a:t>1</a:t>
            </a:r>
            <a:r>
              <a:rPr lang="en-US" sz="2800" b="1" dirty="0">
                <a:solidFill>
                  <a:schemeClr val="bg1"/>
                </a:solidFill>
                <a:latin typeface="Arial Narrow" panose="020B0606020202030204" pitchFamily="34" charset="0"/>
              </a:rPr>
              <a:t> and </a:t>
            </a:r>
            <a:r>
              <a:rPr lang="en-US" sz="2800" b="1" i="1" dirty="0">
                <a:solidFill>
                  <a:schemeClr val="bg1"/>
                </a:solidFill>
                <a:latin typeface="Arial Narrow" panose="020B0606020202030204" pitchFamily="34" charset="0"/>
              </a:rPr>
              <a:t>q</a:t>
            </a:r>
            <a:r>
              <a:rPr lang="en-US" sz="2800" b="1" baseline="-25000" dirty="0">
                <a:solidFill>
                  <a:schemeClr val="bg1"/>
                </a:solidFill>
                <a:latin typeface="Arial Narrow" panose="020B0606020202030204" pitchFamily="34" charset="0"/>
              </a:rPr>
              <a:t>2</a:t>
            </a:r>
            <a:r>
              <a:rPr lang="en-US" sz="2800" b="1" dirty="0">
                <a:solidFill>
                  <a:schemeClr val="bg1"/>
                </a:solidFill>
                <a:latin typeface="Arial Narrow" panose="020B0606020202030204" pitchFamily="34" charset="0"/>
              </a:rPr>
              <a:t> 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b="1" dirty="0">
                <a:solidFill>
                  <a:schemeClr val="bg1"/>
                </a:solidFill>
                <a:latin typeface="Arial Narrow" panose="020B0606020202030204" pitchFamily="34" charset="0"/>
              </a:rPr>
              <a:t>is </a:t>
            </a:r>
            <a:r>
              <a:rPr lang="en-US" sz="2800" b="1" dirty="0">
                <a:solidFill>
                  <a:srgbClr val="FFFF00"/>
                </a:solidFill>
                <a:latin typeface="Arial Narrow" panose="020B0606020202030204" pitchFamily="34" charset="0"/>
              </a:rPr>
              <a:t>directly proportional </a:t>
            </a:r>
            <a:r>
              <a:rPr lang="en-US" sz="2800" b="1" dirty="0">
                <a:solidFill>
                  <a:schemeClr val="bg1"/>
                </a:solidFill>
                <a:latin typeface="Arial Narrow" panose="020B0606020202030204" pitchFamily="34" charset="0"/>
              </a:rPr>
              <a:t>to the product of the strength of their charges </a:t>
            </a:r>
            <a:r>
              <a:rPr lang="en-US" sz="2800" b="1" kern="0" spc="-50" dirty="0">
                <a:solidFill>
                  <a:schemeClr val="bg1"/>
                </a:solidFill>
                <a:latin typeface="Arial Narrow" panose="020B0606020202030204" pitchFamily="34" charset="0"/>
              </a:rPr>
              <a:t>and </a:t>
            </a:r>
            <a:r>
              <a:rPr lang="en-US" sz="2800" b="1" kern="0" spc="-50" dirty="0">
                <a:solidFill>
                  <a:srgbClr val="FFFF00"/>
                </a:solidFill>
                <a:latin typeface="Arial Narrow" panose="020B0606020202030204" pitchFamily="34" charset="0"/>
              </a:rPr>
              <a:t>inversely proportional </a:t>
            </a:r>
            <a:r>
              <a:rPr lang="en-US" sz="2800" b="1" dirty="0">
                <a:solidFill>
                  <a:schemeClr val="bg1"/>
                </a:solidFill>
                <a:latin typeface="Arial Narrow" panose="020B0606020202030204" pitchFamily="34" charset="0"/>
              </a:rPr>
              <a:t>to the square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b="1" dirty="0">
                <a:solidFill>
                  <a:schemeClr val="bg1"/>
                </a:solidFill>
                <a:latin typeface="Arial Narrow" panose="020B0606020202030204" pitchFamily="34" charset="0"/>
              </a:rPr>
              <a:t>of the </a:t>
            </a:r>
            <a:r>
              <a:rPr lang="en-US" sz="2800" b="1" kern="0" spc="-40" dirty="0">
                <a:solidFill>
                  <a:srgbClr val="FFFFFF"/>
                </a:solidFill>
                <a:latin typeface="Arial Narrow" panose="020B0606020202030204" pitchFamily="34" charset="0"/>
              </a:rPr>
              <a:t>distance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en-US" sz="2800" b="1" kern="0" spc="-40" dirty="0">
                <a:solidFill>
                  <a:srgbClr val="FFFFFF"/>
                </a:solidFill>
                <a:latin typeface="Arial Narrow" panose="020B0606020202030204" pitchFamily="34" charset="0"/>
              </a:rPr>
              <a:t>between their centers.</a:t>
            </a:r>
            <a:endParaRPr lang="en-US" altLang="en-US" sz="2800" b="1" dirty="0">
              <a:solidFill>
                <a:schemeClr val="bg1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489490" name="Text Box 18"/>
          <p:cNvSpPr txBox="1">
            <a:spLocks noChangeArrowheads="1"/>
          </p:cNvSpPr>
          <p:nvPr/>
        </p:nvSpPr>
        <p:spPr bwMode="auto">
          <a:xfrm>
            <a:off x="4670424" y="3733800"/>
            <a:ext cx="4473575" cy="3083921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The electric force between charged bodies </a:t>
            </a:r>
            <a:r>
              <a:rPr lang="en-US" altLang="en-US" sz="2400" b="1" dirty="0">
                <a:solidFill>
                  <a:srgbClr val="00FF99"/>
                </a:solidFill>
                <a:latin typeface="Arial" charset="0"/>
                <a:cs typeface="Arial" charset="0"/>
              </a:rPr>
              <a:t>at rest </a:t>
            </a: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is called </a:t>
            </a:r>
            <a:r>
              <a:rPr lang="en-US" altLang="en-US" sz="2400" b="1" dirty="0">
                <a:solidFill>
                  <a:srgbClr val="FFFF00"/>
                </a:solidFill>
                <a:latin typeface="Arial" charset="0"/>
                <a:cs typeface="Arial" charset="0"/>
              </a:rPr>
              <a:t>the electrostatic 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or </a:t>
            </a:r>
            <a:r>
              <a:rPr lang="en-US" altLang="en-US" sz="2400" b="1" dirty="0">
                <a:solidFill>
                  <a:srgbClr val="FFFF00"/>
                </a:solidFill>
                <a:latin typeface="Arial" charset="0"/>
                <a:cs typeface="Arial" charset="0"/>
              </a:rPr>
              <a:t>Coulomb force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.  </a:t>
            </a: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Though known earlier, this </a:t>
            </a:r>
            <a:r>
              <a:rPr lang="en-US" altLang="en-US" sz="2400" b="1" dirty="0">
                <a:solidFill>
                  <a:srgbClr val="FFFF00"/>
                </a:solidFill>
                <a:latin typeface="Arial" charset="0"/>
                <a:cs typeface="Arial" charset="0"/>
              </a:rPr>
              <a:t>inverse-square law 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was </a:t>
            </a: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first published in 1785 </a:t>
            </a: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by French physicist </a:t>
            </a: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 kern="0" spc="-40" dirty="0">
                <a:solidFill>
                  <a:srgbClr val="FFFFFF"/>
                </a:solidFill>
                <a:latin typeface="Arial" charset="0"/>
                <a:cs typeface="Arial" charset="0"/>
              </a:rPr>
              <a:t>Charles-Augustin de Coulomb</a:t>
            </a:r>
            <a:endParaRPr lang="en-US" altLang="en-US" sz="2400" b="1" kern="0" spc="-40" dirty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grpSp>
        <p:nvGrpSpPr>
          <p:cNvPr id="489504" name="Group 32"/>
          <p:cNvGrpSpPr>
            <a:grpSpLocks/>
          </p:cNvGrpSpPr>
          <p:nvPr/>
        </p:nvGrpSpPr>
        <p:grpSpPr bwMode="auto">
          <a:xfrm>
            <a:off x="152400" y="892965"/>
            <a:ext cx="2361014" cy="1872854"/>
            <a:chOff x="3452" y="2444"/>
            <a:chExt cx="1991" cy="1876"/>
          </a:xfrm>
        </p:grpSpPr>
        <p:pic>
          <p:nvPicPr>
            <p:cNvPr id="244747" name="Picture 28" descr="Image result for coulomb force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904" t="9843" r="24075" b="47556"/>
            <a:stretch>
              <a:fillRect/>
            </a:stretch>
          </p:blipFill>
          <p:spPr bwMode="auto">
            <a:xfrm>
              <a:off x="3452" y="2444"/>
              <a:ext cx="1529" cy="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44748" name="Group 29"/>
            <p:cNvGrpSpPr>
              <a:grpSpLocks/>
            </p:cNvGrpSpPr>
            <p:nvPr/>
          </p:nvGrpSpPr>
          <p:grpSpPr bwMode="auto">
            <a:xfrm>
              <a:off x="3452" y="3340"/>
              <a:ext cx="1991" cy="980"/>
              <a:chOff x="1981" y="2522"/>
              <a:chExt cx="1861" cy="810"/>
            </a:xfrm>
          </p:grpSpPr>
          <p:pic>
            <p:nvPicPr>
              <p:cNvPr id="244749" name="Picture 30" descr="Image result for coulomb force">
                <a:hlinkClick r:id="rId2"/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6702" t="60655" r="24556" b="9349"/>
              <a:stretch>
                <a:fillRect/>
              </a:stretch>
            </p:blipFill>
            <p:spPr bwMode="auto">
              <a:xfrm>
                <a:off x="1981" y="2522"/>
                <a:ext cx="1861" cy="8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44750" name="Rectangle 31"/>
              <p:cNvSpPr>
                <a:spLocks noChangeArrowheads="1"/>
              </p:cNvSpPr>
              <p:nvPr/>
            </p:nvSpPr>
            <p:spPr bwMode="auto">
              <a:xfrm>
                <a:off x="3284" y="2826"/>
                <a:ext cx="527" cy="15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Tx/>
                  <a:buNone/>
                </a:pPr>
                <a:endParaRPr lang="en-US" altLang="en-US" sz="2800" b="1">
                  <a:solidFill>
                    <a:srgbClr val="000000"/>
                  </a:solidFill>
                  <a:latin typeface="Arial" charset="0"/>
                  <a:cs typeface="Arial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5382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89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9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9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9489" grpId="0"/>
      <p:bldP spid="48949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4946" name="Text Box 2"/>
          <p:cNvSpPr txBox="1">
            <a:spLocks noChangeArrowheads="1"/>
          </p:cNvSpPr>
          <p:nvPr/>
        </p:nvSpPr>
        <p:spPr bwMode="auto">
          <a:xfrm>
            <a:off x="174625" y="38100"/>
            <a:ext cx="2378075" cy="1555750"/>
          </a:xfrm>
          <a:prstGeom prst="rect">
            <a:avLst/>
          </a:prstGeom>
          <a:noFill/>
          <a:ln>
            <a:noFill/>
          </a:ln>
          <a:effectLst>
            <a:outerShdw dist="63500" dir="300000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6600" b="1" baseline="-25000">
                <a:solidFill>
                  <a:srgbClr val="FFFFFF"/>
                </a:solidFill>
                <a:latin typeface="Arial" charset="0"/>
                <a:cs typeface="Arial" charset="0"/>
              </a:rPr>
              <a:t>6</a:t>
            </a:r>
            <a:r>
              <a:rPr lang="en-US" altLang="en-US" sz="9600" b="1">
                <a:solidFill>
                  <a:srgbClr val="FFFFFF"/>
                </a:solidFill>
                <a:latin typeface="Arial" charset="0"/>
                <a:cs typeface="Arial" charset="0"/>
              </a:rPr>
              <a:t>C</a:t>
            </a:r>
            <a:r>
              <a:rPr lang="en-US" altLang="en-US" sz="6600" b="1" baseline="80000">
                <a:solidFill>
                  <a:srgbClr val="FFFFFF"/>
                </a:solidFill>
                <a:latin typeface="Arial" charset="0"/>
                <a:cs typeface="Arial" charset="0"/>
              </a:rPr>
              <a:t>12</a:t>
            </a:r>
          </a:p>
        </p:txBody>
      </p:sp>
      <p:sp>
        <p:nvSpPr>
          <p:cNvPr id="1234947" name="Text Box 3"/>
          <p:cNvSpPr txBox="1">
            <a:spLocks noChangeArrowheads="1"/>
          </p:cNvSpPr>
          <p:nvPr/>
        </p:nvSpPr>
        <p:spPr bwMode="auto">
          <a:xfrm>
            <a:off x="3290888" y="127000"/>
            <a:ext cx="3294062" cy="830263"/>
          </a:xfrm>
          <a:prstGeom prst="rect">
            <a:avLst/>
          </a:prstGeom>
          <a:noFill/>
          <a:ln>
            <a:noFill/>
          </a:ln>
          <a:effectLst>
            <a:outerShdw dist="38100" dir="299999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Atomic mass (AMU) = protons + neutrons</a:t>
            </a:r>
          </a:p>
        </p:txBody>
      </p:sp>
      <p:sp>
        <p:nvSpPr>
          <p:cNvPr id="1234948" name="Text Box 4"/>
          <p:cNvSpPr txBox="1">
            <a:spLocks noChangeArrowheads="1"/>
          </p:cNvSpPr>
          <p:nvPr/>
        </p:nvSpPr>
        <p:spPr bwMode="auto">
          <a:xfrm>
            <a:off x="1600200" y="1371600"/>
            <a:ext cx="2514600" cy="822325"/>
          </a:xfrm>
          <a:prstGeom prst="rect">
            <a:avLst/>
          </a:prstGeom>
          <a:noFill/>
          <a:ln>
            <a:noFill/>
          </a:ln>
          <a:effectLst>
            <a:outerShdw dist="38100" dir="299999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Atomic number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= protons</a:t>
            </a:r>
          </a:p>
        </p:txBody>
      </p:sp>
      <p:sp>
        <p:nvSpPr>
          <p:cNvPr id="1234949" name="Line 5"/>
          <p:cNvSpPr>
            <a:spLocks noChangeShapeType="1"/>
          </p:cNvSpPr>
          <p:nvPr/>
        </p:nvSpPr>
        <p:spPr bwMode="auto">
          <a:xfrm flipH="1" flipV="1">
            <a:off x="849313" y="1422400"/>
            <a:ext cx="827087" cy="177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34950" name="Line 6"/>
          <p:cNvSpPr>
            <a:spLocks noChangeShapeType="1"/>
          </p:cNvSpPr>
          <p:nvPr/>
        </p:nvSpPr>
        <p:spPr bwMode="auto">
          <a:xfrm flipH="1">
            <a:off x="2335213" y="341313"/>
            <a:ext cx="1093787" cy="39687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34951" name="Text Box 7"/>
          <p:cNvSpPr txBox="1">
            <a:spLocks noChangeArrowheads="1"/>
          </p:cNvSpPr>
          <p:nvPr/>
        </p:nvSpPr>
        <p:spPr bwMode="auto">
          <a:xfrm>
            <a:off x="0" y="2765425"/>
            <a:ext cx="9144000" cy="565150"/>
          </a:xfrm>
          <a:prstGeom prst="rect">
            <a:avLst/>
          </a:prstGeom>
          <a:noFill/>
          <a:ln>
            <a:noFill/>
          </a:ln>
          <a:effectLst>
            <a:outerShdw dist="50800" dir="299997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 C</a:t>
            </a:r>
            <a:r>
              <a:rPr lang="en-US" altLang="en-US" sz="3100" b="1" baseline="30000">
                <a:solidFill>
                  <a:srgbClr val="FFFFFF"/>
                </a:solidFill>
                <a:latin typeface="Arial" charset="0"/>
                <a:cs typeface="Arial" charset="0"/>
              </a:rPr>
              <a:t>12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 = 12 – 6 = 6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neutrons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in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the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nucleus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is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1:1</a:t>
            </a:r>
          </a:p>
        </p:txBody>
      </p:sp>
      <p:sp>
        <p:nvSpPr>
          <p:cNvPr id="245768" name="Text Box 8"/>
          <p:cNvSpPr txBox="1">
            <a:spLocks noChangeArrowheads="1"/>
          </p:cNvSpPr>
          <p:nvPr/>
        </p:nvSpPr>
        <p:spPr bwMode="auto">
          <a:xfrm>
            <a:off x="0" y="4081463"/>
            <a:ext cx="9144000" cy="1511300"/>
          </a:xfrm>
          <a:prstGeom prst="rect">
            <a:avLst/>
          </a:prstGeom>
          <a:noFill/>
          <a:ln>
            <a:noFill/>
          </a:ln>
          <a:effectLst>
            <a:outerShdw dist="56796" dir="380609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Unstable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elements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“want”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a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nearer </a:t>
            </a:r>
            <a:r>
              <a:rPr lang="en-US" altLang="en-US" sz="3100" b="1">
                <a:solidFill>
                  <a:srgbClr val="FFFF00"/>
                </a:solidFill>
                <a:latin typeface="Arial" charset="0"/>
                <a:cs typeface="Arial" charset="0"/>
              </a:rPr>
              <a:t>1</a:t>
            </a:r>
            <a:r>
              <a:rPr lang="en-US" altLang="en-US" sz="2400" b="1">
                <a:solidFill>
                  <a:srgbClr val="FFFF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00"/>
                </a:solidFill>
                <a:latin typeface="Arial" charset="0"/>
                <a:cs typeface="Arial" charset="0"/>
              </a:rPr>
              <a:t>to</a:t>
            </a:r>
            <a:r>
              <a:rPr lang="en-US" altLang="en-US" sz="2400" b="1">
                <a:solidFill>
                  <a:srgbClr val="FFFF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00"/>
                </a:solidFill>
                <a:latin typeface="Arial" charset="0"/>
                <a:cs typeface="Arial" charset="0"/>
              </a:rPr>
              <a:t>1</a:t>
            </a:r>
            <a:r>
              <a:rPr lang="en-US" altLang="en-US" sz="2400" b="1">
                <a:solidFill>
                  <a:srgbClr val="FFFF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00"/>
                </a:solidFill>
                <a:latin typeface="Arial" charset="0"/>
                <a:cs typeface="Arial" charset="0"/>
              </a:rPr>
              <a:t>ratio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of protons to neutrons in the nucleus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of their atoms in order to become stable.</a:t>
            </a:r>
          </a:p>
        </p:txBody>
      </p:sp>
      <p:sp>
        <p:nvSpPr>
          <p:cNvPr id="1234953" name="Text Box 9"/>
          <p:cNvSpPr txBox="1">
            <a:spLocks noChangeArrowheads="1"/>
          </p:cNvSpPr>
          <p:nvPr/>
        </p:nvSpPr>
        <p:spPr bwMode="auto">
          <a:xfrm>
            <a:off x="4343400" y="1638300"/>
            <a:ext cx="4622801" cy="1138773"/>
          </a:xfrm>
          <a:prstGeom prst="rect">
            <a:avLst/>
          </a:prstGeom>
          <a:noFill/>
          <a:ln>
            <a:noFill/>
          </a:ln>
          <a:effectLst>
            <a:outerShdw dist="50800" dir="359999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3400" b="1" kern="0" spc="-30" dirty="0">
                <a:solidFill>
                  <a:srgbClr val="FFFF00"/>
                </a:solidFill>
                <a:latin typeface="Arial" charset="0"/>
                <a:cs typeface="Arial" charset="0"/>
              </a:rPr>
              <a:t>6:8 is </a:t>
            </a:r>
            <a:r>
              <a:rPr lang="en-US" altLang="en-US" sz="3400" b="1" u="sng" kern="0" spc="-30" dirty="0">
                <a:solidFill>
                  <a:srgbClr val="FFFF00"/>
                </a:solidFill>
                <a:latin typeface="Arial" charset="0"/>
                <a:cs typeface="Arial" charset="0"/>
              </a:rPr>
              <a:t>not</a:t>
            </a:r>
            <a:r>
              <a:rPr lang="en-US" altLang="en-US" sz="3400" b="1" kern="0" spc="-30" dirty="0">
                <a:solidFill>
                  <a:srgbClr val="FFFF00"/>
                </a:solidFill>
                <a:latin typeface="Arial" charset="0"/>
                <a:cs typeface="Arial" charset="0"/>
              </a:rPr>
              <a:t> 1:1 – nearly, so weakly radioactive</a:t>
            </a:r>
          </a:p>
        </p:txBody>
      </p:sp>
      <p:sp>
        <p:nvSpPr>
          <p:cNvPr id="1234954" name="Text Box 10"/>
          <p:cNvSpPr txBox="1">
            <a:spLocks noChangeArrowheads="1"/>
          </p:cNvSpPr>
          <p:nvPr/>
        </p:nvSpPr>
        <p:spPr bwMode="auto">
          <a:xfrm>
            <a:off x="6515100" y="76200"/>
            <a:ext cx="2362200" cy="1555750"/>
          </a:xfrm>
          <a:prstGeom prst="rect">
            <a:avLst/>
          </a:prstGeom>
          <a:noFill/>
          <a:ln>
            <a:noFill/>
          </a:ln>
          <a:effectLst>
            <a:outerShdw dist="81320" dir="3080412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6600" b="1" baseline="-25000">
                <a:solidFill>
                  <a:srgbClr val="FFFFFF"/>
                </a:solidFill>
                <a:latin typeface="Arial" charset="0"/>
                <a:cs typeface="Arial" charset="0"/>
              </a:rPr>
              <a:t>6</a:t>
            </a:r>
            <a:r>
              <a:rPr lang="en-US" altLang="en-US" sz="9600" b="1">
                <a:solidFill>
                  <a:srgbClr val="FFFFFF"/>
                </a:solidFill>
                <a:latin typeface="Arial" charset="0"/>
                <a:cs typeface="Arial" charset="0"/>
              </a:rPr>
              <a:t>C</a:t>
            </a:r>
            <a:r>
              <a:rPr lang="en-US" altLang="en-US" sz="6600" b="1" baseline="60000">
                <a:solidFill>
                  <a:srgbClr val="FFFFFF"/>
                </a:solidFill>
                <a:latin typeface="Arial" charset="0"/>
                <a:cs typeface="Arial" charset="0"/>
              </a:rPr>
              <a:t>14</a:t>
            </a:r>
          </a:p>
        </p:txBody>
      </p:sp>
      <p:sp>
        <p:nvSpPr>
          <p:cNvPr id="245771" name="Text Box 11"/>
          <p:cNvSpPr txBox="1">
            <a:spLocks noChangeArrowheads="1"/>
          </p:cNvSpPr>
          <p:nvPr/>
        </p:nvSpPr>
        <p:spPr bwMode="auto">
          <a:xfrm>
            <a:off x="0" y="41148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endParaRPr lang="en-US" altLang="en-US" sz="1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34956" name="Text Box 12"/>
          <p:cNvSpPr txBox="1">
            <a:spLocks noChangeArrowheads="1"/>
          </p:cNvSpPr>
          <p:nvPr/>
        </p:nvSpPr>
        <p:spPr bwMode="auto">
          <a:xfrm>
            <a:off x="0" y="3276600"/>
            <a:ext cx="9144000" cy="565150"/>
          </a:xfrm>
          <a:prstGeom prst="rect">
            <a:avLst/>
          </a:prstGeom>
          <a:noFill/>
          <a:ln>
            <a:noFill/>
          </a:ln>
          <a:effectLst>
            <a:outerShdw dist="50800" dir="299997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 C</a:t>
            </a:r>
            <a:r>
              <a:rPr lang="en-US" altLang="en-US" sz="3100" b="1" baseline="30000">
                <a:solidFill>
                  <a:srgbClr val="FFFFFF"/>
                </a:solidFill>
                <a:latin typeface="Arial" charset="0"/>
                <a:cs typeface="Arial" charset="0"/>
              </a:rPr>
              <a:t>14 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= 14 – 6 = 8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neutrons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in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the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nucleus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is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00FF00"/>
                </a:solidFill>
                <a:latin typeface="Arial" charset="0"/>
                <a:cs typeface="Arial" charset="0"/>
              </a:rPr>
              <a:t>6:8</a:t>
            </a:r>
          </a:p>
        </p:txBody>
      </p:sp>
      <p:sp>
        <p:nvSpPr>
          <p:cNvPr id="1234957" name="Line 13"/>
          <p:cNvSpPr>
            <a:spLocks noChangeShapeType="1"/>
          </p:cNvSpPr>
          <p:nvPr/>
        </p:nvSpPr>
        <p:spPr bwMode="auto">
          <a:xfrm flipH="1">
            <a:off x="2495550" y="2209800"/>
            <a:ext cx="323850" cy="60801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34960" name="Text Box 16"/>
          <p:cNvSpPr txBox="1">
            <a:spLocks noChangeArrowheads="1"/>
          </p:cNvSpPr>
          <p:nvPr/>
        </p:nvSpPr>
        <p:spPr bwMode="auto">
          <a:xfrm>
            <a:off x="0" y="5715000"/>
            <a:ext cx="9144000" cy="1038225"/>
          </a:xfrm>
          <a:prstGeom prst="rect">
            <a:avLst/>
          </a:prstGeom>
          <a:noFill/>
          <a:ln>
            <a:noFill/>
          </a:ln>
          <a:effectLst>
            <a:outerShdw dist="63500" dir="3187806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To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approach</a:t>
            </a:r>
            <a:r>
              <a:rPr lang="en-US" altLang="en-US" sz="20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1:1,</a:t>
            </a:r>
            <a:r>
              <a:rPr lang="en-US" altLang="en-US" sz="20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elements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spontaneously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100" b="1">
                <a:solidFill>
                  <a:srgbClr val="FFFF00"/>
                </a:solidFill>
                <a:latin typeface="Arial" charset="0"/>
                <a:cs typeface="Arial" charset="0"/>
              </a:rPr>
              <a:t>decay</a:t>
            </a:r>
            <a:r>
              <a:rPr lang="en-US" altLang="en-US" sz="3100" b="1">
                <a:solidFill>
                  <a:srgbClr val="FFFFFF"/>
                </a:solidFill>
                <a:latin typeface="Arial" charset="0"/>
                <a:cs typeface="Arial" charset="0"/>
              </a:rPr>
              <a:t> emitting various particles.</a:t>
            </a:r>
            <a:endParaRPr lang="en-US" alt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406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34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34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34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349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349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34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34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34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34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349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349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4946" grpId="0"/>
      <p:bldP spid="1234947" grpId="0"/>
      <p:bldP spid="1234948" grpId="0"/>
      <p:bldP spid="1234949" grpId="0" animBg="1"/>
      <p:bldP spid="1234950" grpId="0" animBg="1"/>
      <p:bldP spid="1234951" grpId="0"/>
      <p:bldP spid="1234953" grpId="0"/>
      <p:bldP spid="1234954" grpId="0"/>
      <p:bldP spid="1234956" grpId="0"/>
      <p:bldP spid="1234957" grpId="0" animBg="1"/>
      <p:bldP spid="12349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Text Box 2"/>
          <p:cNvSpPr txBox="1">
            <a:spLocks noChangeArrowheads="1"/>
          </p:cNvSpPr>
          <p:nvPr/>
        </p:nvSpPr>
        <p:spPr bwMode="auto">
          <a:xfrm>
            <a:off x="2971800" y="609600"/>
            <a:ext cx="2743200" cy="1555750"/>
          </a:xfrm>
          <a:prstGeom prst="rect">
            <a:avLst/>
          </a:prstGeom>
          <a:noFill/>
          <a:ln>
            <a:noFill/>
          </a:ln>
          <a:effectLst>
            <a:outerShdw dist="81320" dir="3080412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6600" b="1" baseline="-25000">
                <a:solidFill>
                  <a:srgbClr val="FFFFFF"/>
                </a:solidFill>
                <a:latin typeface="Arial" charset="0"/>
                <a:cs typeface="Arial" charset="0"/>
              </a:rPr>
              <a:t>92</a:t>
            </a:r>
            <a:r>
              <a:rPr lang="en-US" altLang="en-US" sz="9600" b="1">
                <a:solidFill>
                  <a:srgbClr val="FFFFFF"/>
                </a:solidFill>
                <a:latin typeface="Arial" charset="0"/>
                <a:cs typeface="Arial" charset="0"/>
              </a:rPr>
              <a:t>U</a:t>
            </a:r>
            <a:r>
              <a:rPr lang="en-US" altLang="en-US" sz="6600" b="1" baseline="80000">
                <a:solidFill>
                  <a:srgbClr val="FFFFFF"/>
                </a:solidFill>
                <a:latin typeface="Arial" charset="0"/>
                <a:cs typeface="Arial" charset="0"/>
              </a:rPr>
              <a:t>238</a:t>
            </a:r>
          </a:p>
        </p:txBody>
      </p:sp>
      <p:sp>
        <p:nvSpPr>
          <p:cNvPr id="1235971" name="Text Box 3"/>
          <p:cNvSpPr txBox="1">
            <a:spLocks noChangeArrowheads="1"/>
          </p:cNvSpPr>
          <p:nvPr/>
        </p:nvSpPr>
        <p:spPr bwMode="auto">
          <a:xfrm>
            <a:off x="5802313" y="103188"/>
            <a:ext cx="3214687" cy="82232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Atomic mass </a:t>
            </a:r>
            <a:r>
              <a:rPr lang="en-US" altLang="en-US" sz="2400">
                <a:solidFill>
                  <a:srgbClr val="FFFFFF"/>
                </a:solidFill>
                <a:latin typeface="Arial" charset="0"/>
                <a:cs typeface="Arial" charset="0"/>
              </a:rPr>
              <a:t>(AMU)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= protons</a:t>
            </a:r>
            <a:r>
              <a:rPr lang="en-US" altLang="en-US" sz="16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+</a:t>
            </a:r>
            <a:r>
              <a:rPr lang="en-US" altLang="en-US" sz="16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neutrons</a:t>
            </a:r>
          </a:p>
        </p:txBody>
      </p:sp>
      <p:sp>
        <p:nvSpPr>
          <p:cNvPr id="1235972" name="Text Box 4"/>
          <p:cNvSpPr txBox="1">
            <a:spLocks noChangeArrowheads="1"/>
          </p:cNvSpPr>
          <p:nvPr/>
        </p:nvSpPr>
        <p:spPr bwMode="auto">
          <a:xfrm>
            <a:off x="196850" y="873125"/>
            <a:ext cx="2670175" cy="822325"/>
          </a:xfrm>
          <a:prstGeom prst="rect">
            <a:avLst/>
          </a:prstGeom>
          <a:noFill/>
          <a:ln>
            <a:noFill/>
          </a:ln>
          <a:effectLst>
            <a:outerShdw dist="38100" dir="299999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Atomic number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= protons</a:t>
            </a:r>
          </a:p>
        </p:txBody>
      </p:sp>
      <p:sp>
        <p:nvSpPr>
          <p:cNvPr id="1235973" name="Line 5"/>
          <p:cNvSpPr>
            <a:spLocks noChangeShapeType="1"/>
          </p:cNvSpPr>
          <p:nvPr/>
        </p:nvSpPr>
        <p:spPr bwMode="auto">
          <a:xfrm>
            <a:off x="2305050" y="1355725"/>
            <a:ext cx="804863" cy="304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35974" name="Line 6"/>
          <p:cNvSpPr>
            <a:spLocks noChangeShapeType="1"/>
          </p:cNvSpPr>
          <p:nvPr/>
        </p:nvSpPr>
        <p:spPr bwMode="auto">
          <a:xfrm flipH="1">
            <a:off x="5413375" y="371475"/>
            <a:ext cx="469900" cy="30956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35975" name="Text Box 7"/>
          <p:cNvSpPr txBox="1">
            <a:spLocks noChangeArrowheads="1"/>
          </p:cNvSpPr>
          <p:nvPr/>
        </p:nvSpPr>
        <p:spPr bwMode="auto">
          <a:xfrm>
            <a:off x="0" y="2406650"/>
            <a:ext cx="9144000" cy="609600"/>
          </a:xfrm>
          <a:prstGeom prst="rect">
            <a:avLst/>
          </a:prstGeom>
          <a:noFill/>
          <a:ln>
            <a:noFill/>
          </a:ln>
          <a:effectLst>
            <a:outerShdw dist="50800" dir="299997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3400" b="1">
                <a:solidFill>
                  <a:srgbClr val="FFFFFF"/>
                </a:solidFill>
                <a:latin typeface="Arial" charset="0"/>
                <a:cs typeface="Arial" charset="0"/>
              </a:rPr>
              <a:t>238 – 92 = </a:t>
            </a:r>
            <a:r>
              <a:rPr lang="en-US" altLang="en-US" sz="3400" b="1">
                <a:solidFill>
                  <a:srgbClr val="00FF00"/>
                </a:solidFill>
                <a:latin typeface="Arial" charset="0"/>
                <a:cs typeface="Arial" charset="0"/>
              </a:rPr>
              <a:t>146</a:t>
            </a:r>
            <a:r>
              <a:rPr lang="en-US" altLang="en-US" sz="3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3400" b="1">
                <a:solidFill>
                  <a:srgbClr val="00FF00"/>
                </a:solidFill>
                <a:latin typeface="Arial" charset="0"/>
                <a:cs typeface="Arial" charset="0"/>
              </a:rPr>
              <a:t>Neutrons</a:t>
            </a:r>
            <a:r>
              <a:rPr lang="en-US" altLang="en-US" sz="3400" b="1">
                <a:solidFill>
                  <a:srgbClr val="FFFFFF"/>
                </a:solidFill>
                <a:latin typeface="Arial" charset="0"/>
                <a:cs typeface="Arial" charset="0"/>
              </a:rPr>
              <a:t> in the nucleus</a:t>
            </a:r>
          </a:p>
        </p:txBody>
      </p:sp>
      <p:sp>
        <p:nvSpPr>
          <p:cNvPr id="1235976" name="Text Box 8"/>
          <p:cNvSpPr txBox="1">
            <a:spLocks noChangeArrowheads="1"/>
          </p:cNvSpPr>
          <p:nvPr/>
        </p:nvSpPr>
        <p:spPr bwMode="auto">
          <a:xfrm>
            <a:off x="0" y="3235325"/>
            <a:ext cx="9144000" cy="2460674"/>
          </a:xfrm>
          <a:prstGeom prst="rect">
            <a:avLst/>
          </a:prstGeom>
          <a:noFill/>
          <a:ln>
            <a:noFill/>
          </a:ln>
          <a:effectLst>
            <a:outerShdw dist="50800" dir="299997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Atoms with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  <a:cs typeface="Arial" charset="0"/>
              </a:rPr>
              <a:t>too many neutrons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 in the nucleus are </a:t>
            </a:r>
            <a:r>
              <a:rPr lang="en-US" altLang="en-US" sz="2700" b="1" dirty="0">
                <a:solidFill>
                  <a:srgbClr val="00FF00"/>
                </a:solidFill>
                <a:latin typeface="Arial" charset="0"/>
                <a:cs typeface="Arial" charset="0"/>
              </a:rPr>
              <a:t>unstable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 as their nuclei are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  <a:cs typeface="Arial" charset="0"/>
              </a:rPr>
              <a:t>too large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 for the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  <a:cs typeface="Arial" charset="0"/>
              </a:rPr>
              <a:t>nuclear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  <a:cs typeface="Arial" charset="0"/>
              </a:rPr>
              <a:t>“strong”</a:t>
            </a:r>
            <a:r>
              <a:rPr lang="en-US" altLang="en-US" sz="2700" b="1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  <a:cs typeface="Arial" charset="0"/>
              </a:rPr>
              <a:t>or</a:t>
            </a:r>
            <a:r>
              <a:rPr lang="en-US" altLang="en-US" sz="2700" b="1" dirty="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  <a:cs typeface="Arial" charset="0"/>
              </a:rPr>
              <a:t>binding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  <a:cs typeface="Arial" charset="0"/>
              </a:rPr>
              <a:t>force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dirty="0">
                <a:solidFill>
                  <a:srgbClr val="FFFFFF"/>
                </a:solidFill>
                <a:latin typeface="Arial" charset="0"/>
                <a:cs typeface="Arial" charset="0"/>
              </a:rPr>
              <a:t>(which</a:t>
            </a:r>
            <a:r>
              <a:rPr lang="en-US" altLang="en-US" sz="180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dirty="0">
                <a:solidFill>
                  <a:srgbClr val="FFFFFF"/>
                </a:solidFill>
                <a:latin typeface="Arial" charset="0"/>
                <a:cs typeface="Arial" charset="0"/>
              </a:rPr>
              <a:t>only</a:t>
            </a:r>
            <a:r>
              <a:rPr lang="en-US" altLang="en-US" sz="180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dirty="0">
                <a:solidFill>
                  <a:srgbClr val="FFFFFF"/>
                </a:solidFill>
                <a:latin typeface="Arial" charset="0"/>
                <a:cs typeface="Arial" charset="0"/>
              </a:rPr>
              <a:t>acts</a:t>
            </a:r>
            <a:r>
              <a:rPr lang="en-US" altLang="en-US" sz="180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dirty="0">
                <a:solidFill>
                  <a:srgbClr val="FFFFFF"/>
                </a:solidFill>
                <a:latin typeface="Arial" charset="0"/>
                <a:cs typeface="Arial" charset="0"/>
              </a:rPr>
              <a:t>over</a:t>
            </a:r>
            <a:r>
              <a:rPr lang="en-US" altLang="en-US" sz="180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dirty="0">
                <a:solidFill>
                  <a:srgbClr val="FFFFFF"/>
                </a:solidFill>
                <a:latin typeface="Arial" charset="0"/>
                <a:cs typeface="Arial" charset="0"/>
              </a:rPr>
              <a:t>a</a:t>
            </a:r>
            <a:r>
              <a:rPr lang="en-US" altLang="en-US" sz="180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dirty="0">
                <a:solidFill>
                  <a:srgbClr val="FFFFFF"/>
                </a:solidFill>
                <a:latin typeface="Arial" charset="0"/>
                <a:cs typeface="Arial" charset="0"/>
              </a:rPr>
              <a:t>small distance)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 to overcome the “coulomb”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  <a:cs typeface="Arial" charset="0"/>
              </a:rPr>
              <a:t>repulsion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  <a:cs typeface="Arial" charset="0"/>
              </a:rPr>
              <a:t>force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</a:p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&amp;</a:t>
            </a:r>
            <a:r>
              <a:rPr lang="en-US" altLang="en-US" sz="18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hold</a:t>
            </a:r>
            <a:r>
              <a:rPr lang="en-US" altLang="en-US" sz="20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all</a:t>
            </a:r>
            <a:r>
              <a:rPr lang="en-US" altLang="en-US" sz="20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the</a:t>
            </a:r>
            <a:r>
              <a:rPr lang="en-US" altLang="en-US" sz="20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subatomic</a:t>
            </a:r>
            <a:r>
              <a:rPr lang="en-US" altLang="en-US" sz="20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particles</a:t>
            </a:r>
            <a:r>
              <a:rPr lang="en-US" altLang="en-US" sz="20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together</a:t>
            </a:r>
            <a:r>
              <a:rPr lang="en-US" altLang="en-US" sz="20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(</a:t>
            </a:r>
            <a:r>
              <a:rPr lang="en-US" altLang="en-US" sz="2700" dirty="0">
                <a:solidFill>
                  <a:srgbClr val="FFFFFF"/>
                </a:solidFill>
                <a:latin typeface="Arial" charset="0"/>
                <a:cs typeface="Arial" charset="0"/>
              </a:rPr>
              <a:t>238</a:t>
            </a:r>
            <a:r>
              <a:rPr lang="en-US" altLang="en-US" sz="200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dirty="0">
                <a:solidFill>
                  <a:srgbClr val="FFFFFF"/>
                </a:solidFill>
                <a:latin typeface="Arial" charset="0"/>
                <a:cs typeface="Arial" charset="0"/>
              </a:rPr>
              <a:t>here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) </a:t>
            </a:r>
          </a:p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(</a:t>
            </a:r>
            <a:r>
              <a:rPr lang="en-US" altLang="en-US" sz="2700" dirty="0">
                <a:solidFill>
                  <a:srgbClr val="FFFF00"/>
                </a:solidFill>
                <a:latin typeface="Arial" charset="0"/>
                <a:cs typeface="Arial" charset="0"/>
              </a:rPr>
              <a:t>especially</a:t>
            </a:r>
            <a:r>
              <a:rPr lang="en-US" altLang="en-US" sz="2000" dirty="0">
                <a:solidFill>
                  <a:srgbClr val="FFFF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dirty="0">
                <a:solidFill>
                  <a:srgbClr val="FFFF00"/>
                </a:solidFill>
                <a:latin typeface="Arial" charset="0"/>
                <a:cs typeface="Arial" charset="0"/>
              </a:rPr>
              <a:t>the</a:t>
            </a:r>
            <a:r>
              <a:rPr lang="en-US" altLang="en-US" sz="2000" dirty="0">
                <a:solidFill>
                  <a:srgbClr val="FFFF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dirty="0">
                <a:solidFill>
                  <a:srgbClr val="FFFF00"/>
                </a:solidFill>
                <a:latin typeface="Arial" charset="0"/>
                <a:cs typeface="Arial" charset="0"/>
              </a:rPr>
              <a:t>92</a:t>
            </a:r>
            <a:r>
              <a:rPr lang="en-US" altLang="en-US" sz="2700" b="1" baseline="30000" dirty="0">
                <a:solidFill>
                  <a:srgbClr val="FFFF00"/>
                </a:solidFill>
                <a:latin typeface="Arial" charset="0"/>
                <a:cs typeface="Arial" charset="0"/>
              </a:rPr>
              <a:t>+</a:t>
            </a:r>
            <a:r>
              <a:rPr lang="en-US" altLang="en-US" sz="2000" dirty="0">
                <a:solidFill>
                  <a:srgbClr val="FFFF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dirty="0">
                <a:solidFill>
                  <a:srgbClr val="FFFF00"/>
                </a:solidFill>
                <a:latin typeface="Arial" charset="0"/>
                <a:cs typeface="Arial" charset="0"/>
              </a:rPr>
              <a:t>charged</a:t>
            </a:r>
            <a:r>
              <a:rPr lang="en-US" altLang="en-US" sz="2000" dirty="0">
                <a:solidFill>
                  <a:srgbClr val="FFFF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dirty="0">
                <a:solidFill>
                  <a:srgbClr val="FFFF00"/>
                </a:solidFill>
                <a:latin typeface="Arial" charset="0"/>
                <a:cs typeface="Arial" charset="0"/>
              </a:rPr>
              <a:t>protons</a:t>
            </a:r>
            <a:r>
              <a:rPr lang="en-US" altLang="en-US" sz="2000" dirty="0">
                <a:solidFill>
                  <a:srgbClr val="FFFF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dirty="0">
                <a:solidFill>
                  <a:srgbClr val="FFFF00"/>
                </a:solidFill>
                <a:latin typeface="Arial" charset="0"/>
                <a:cs typeface="Arial" charset="0"/>
              </a:rPr>
              <a:t>that</a:t>
            </a:r>
            <a:r>
              <a:rPr lang="en-US" altLang="en-US" sz="2000" dirty="0">
                <a:solidFill>
                  <a:srgbClr val="FFFF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dirty="0">
                <a:solidFill>
                  <a:srgbClr val="FFFFFF"/>
                </a:solidFill>
                <a:latin typeface="Arial" charset="0"/>
                <a:cs typeface="Arial" charset="0"/>
              </a:rPr>
              <a:t>repel</a:t>
            </a:r>
            <a:r>
              <a:rPr lang="en-US" altLang="en-US" sz="2000" dirty="0">
                <a:solidFill>
                  <a:srgbClr val="FFFF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dirty="0">
                <a:solidFill>
                  <a:srgbClr val="FFFF00"/>
                </a:solidFill>
                <a:latin typeface="Arial" charset="0"/>
                <a:cs typeface="Arial" charset="0"/>
              </a:rPr>
              <a:t>each</a:t>
            </a:r>
            <a:r>
              <a:rPr lang="en-US" altLang="en-US" sz="2000" dirty="0">
                <a:solidFill>
                  <a:srgbClr val="FFFF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dirty="0">
                <a:solidFill>
                  <a:srgbClr val="FFFF00"/>
                </a:solidFill>
                <a:latin typeface="Arial" charset="0"/>
                <a:cs typeface="Arial" charset="0"/>
              </a:rPr>
              <a:t>other</a:t>
            </a:r>
            <a:r>
              <a:rPr lang="en-US" altLang="en-US" sz="2700" dirty="0">
                <a:solidFill>
                  <a:srgbClr val="FFFFFF"/>
                </a:solidFill>
                <a:latin typeface="Arial" charset="0"/>
                <a:cs typeface="Arial" charset="0"/>
              </a:rPr>
              <a:t>)</a:t>
            </a:r>
          </a:p>
        </p:txBody>
      </p:sp>
      <p:sp>
        <p:nvSpPr>
          <p:cNvPr id="1235977" name="Text Box 9"/>
          <p:cNvSpPr txBox="1">
            <a:spLocks noChangeArrowheads="1"/>
          </p:cNvSpPr>
          <p:nvPr/>
        </p:nvSpPr>
        <p:spPr bwMode="auto">
          <a:xfrm>
            <a:off x="6157913" y="1079500"/>
            <a:ext cx="2925762" cy="1335088"/>
          </a:xfrm>
          <a:prstGeom prst="rect">
            <a:avLst/>
          </a:prstGeom>
          <a:noFill/>
          <a:ln>
            <a:noFill/>
          </a:ln>
          <a:effectLst>
            <a:outerShdw dist="50800" dir="299997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400" b="1">
                <a:solidFill>
                  <a:srgbClr val="FFFF00"/>
                </a:solidFill>
                <a:latin typeface="Arial" charset="0"/>
                <a:cs typeface="Arial" charset="0"/>
              </a:rPr>
              <a:t>92:146 is </a:t>
            </a:r>
          </a:p>
          <a:p>
            <a:pPr algn="ctr"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400" b="1">
                <a:solidFill>
                  <a:srgbClr val="FFFFFF"/>
                </a:solidFill>
                <a:latin typeface="Arial" charset="0"/>
                <a:cs typeface="Arial" charset="0"/>
              </a:rPr>
              <a:t>not</a:t>
            </a:r>
            <a:r>
              <a:rPr lang="en-US" altLang="en-US" sz="3400" b="1">
                <a:solidFill>
                  <a:srgbClr val="FFFF00"/>
                </a:solidFill>
                <a:latin typeface="Arial" charset="0"/>
                <a:cs typeface="Arial" charset="0"/>
              </a:rPr>
              <a:t> near 1:1, it is .63:1</a:t>
            </a:r>
          </a:p>
        </p:txBody>
      </p:sp>
      <p:sp>
        <p:nvSpPr>
          <p:cNvPr id="1235978" name="Text Box 10"/>
          <p:cNvSpPr txBox="1">
            <a:spLocks noChangeArrowheads="1"/>
          </p:cNvSpPr>
          <p:nvPr/>
        </p:nvSpPr>
        <p:spPr bwMode="auto">
          <a:xfrm>
            <a:off x="139700" y="76200"/>
            <a:ext cx="4343400" cy="579438"/>
          </a:xfrm>
          <a:prstGeom prst="rect">
            <a:avLst/>
          </a:prstGeom>
          <a:noFill/>
          <a:ln>
            <a:noFill/>
          </a:ln>
          <a:effectLst>
            <a:outerShdw dist="50800" dir="299997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FFFF00"/>
                </a:solidFill>
                <a:latin typeface="Arial" charset="0"/>
                <a:cs typeface="Arial" charset="0"/>
              </a:rPr>
              <a:t> Radioactive – Why</a:t>
            </a:r>
            <a:r>
              <a:rPr lang="en-US" altLang="en-US" sz="600" b="1">
                <a:solidFill>
                  <a:srgbClr val="FFFF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b="1">
                <a:solidFill>
                  <a:srgbClr val="FFFF00"/>
                </a:solidFill>
                <a:latin typeface="Arial" charset="0"/>
                <a:cs typeface="Arial" charset="0"/>
              </a:rPr>
              <a:t>?</a:t>
            </a:r>
          </a:p>
        </p:txBody>
      </p:sp>
      <p:sp>
        <p:nvSpPr>
          <p:cNvPr id="1235982" name="Text Box 14"/>
          <p:cNvSpPr txBox="1">
            <a:spLocks noChangeArrowheads="1"/>
          </p:cNvSpPr>
          <p:nvPr/>
        </p:nvSpPr>
        <p:spPr bwMode="auto">
          <a:xfrm>
            <a:off x="0" y="5895975"/>
            <a:ext cx="9144000" cy="860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>
                <a:solidFill>
                  <a:srgbClr val="FFFFFF"/>
                </a:solidFill>
                <a:latin typeface="Arial" charset="0"/>
                <a:cs typeface="Arial" charset="0"/>
              </a:rPr>
              <a:t>An AMU </a:t>
            </a:r>
            <a:r>
              <a:rPr lang="en-US" altLang="en-US" sz="2800" b="1">
                <a:solidFill>
                  <a:srgbClr val="00FF00"/>
                </a:solidFill>
                <a:latin typeface="Arial" charset="0"/>
                <a:cs typeface="Arial" charset="0"/>
              </a:rPr>
              <a:t>&gt; 60</a:t>
            </a:r>
            <a:r>
              <a:rPr lang="en-US" altLang="en-US" sz="2800">
                <a:solidFill>
                  <a:srgbClr val="FFFFFF"/>
                </a:solidFill>
                <a:latin typeface="Arial" charset="0"/>
                <a:cs typeface="Arial" charset="0"/>
              </a:rPr>
              <a:t> is too large for the binding force to hold: particles</a:t>
            </a:r>
            <a:r>
              <a:rPr lang="en-US" altLang="en-US" sz="240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800">
                <a:solidFill>
                  <a:srgbClr val="FFFFFF"/>
                </a:solidFill>
                <a:latin typeface="Arial" charset="0"/>
                <a:cs typeface="Arial" charset="0"/>
              </a:rPr>
              <a:t>are</a:t>
            </a:r>
            <a:r>
              <a:rPr lang="en-US" altLang="en-US" sz="240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800">
                <a:solidFill>
                  <a:srgbClr val="FFFFFF"/>
                </a:solidFill>
                <a:latin typeface="Arial" charset="0"/>
                <a:cs typeface="Arial" charset="0"/>
              </a:rPr>
              <a:t>ejected</a:t>
            </a:r>
            <a:r>
              <a:rPr lang="en-US" altLang="en-US" sz="2400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800">
                <a:solidFill>
                  <a:srgbClr val="FFFFFF"/>
                </a:solidFill>
                <a:latin typeface="Arial" charset="0"/>
                <a:cs typeface="Arial" charset="0"/>
              </a:rPr>
              <a:t>from</a:t>
            </a:r>
            <a:r>
              <a:rPr lang="en-US" altLang="en-US" sz="240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800">
                <a:solidFill>
                  <a:srgbClr val="FFFFFF"/>
                </a:solidFill>
                <a:latin typeface="Arial" charset="0"/>
                <a:cs typeface="Arial" charset="0"/>
              </a:rPr>
              <a:t>the</a:t>
            </a:r>
            <a:r>
              <a:rPr lang="en-US" altLang="en-US" sz="240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800">
                <a:solidFill>
                  <a:srgbClr val="FFFFFF"/>
                </a:solidFill>
                <a:latin typeface="Arial" charset="0"/>
                <a:cs typeface="Arial" charset="0"/>
              </a:rPr>
              <a:t>nucleus</a:t>
            </a:r>
            <a:r>
              <a:rPr lang="en-US" altLang="en-US" sz="240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800">
                <a:solidFill>
                  <a:srgbClr val="FFFFFF"/>
                </a:solidFill>
                <a:latin typeface="Arial" charset="0"/>
                <a:cs typeface="Arial" charset="0"/>
              </a:rPr>
              <a:t>to</a:t>
            </a:r>
            <a:r>
              <a:rPr lang="en-US" altLang="en-US" sz="240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800">
                <a:solidFill>
                  <a:srgbClr val="FFFFFF"/>
                </a:solidFill>
                <a:latin typeface="Arial" charset="0"/>
                <a:cs typeface="Arial" charset="0"/>
              </a:rPr>
              <a:t>obtain</a:t>
            </a:r>
            <a:r>
              <a:rPr lang="en-US" altLang="en-US" sz="240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800">
                <a:solidFill>
                  <a:srgbClr val="FFFFFF"/>
                </a:solidFill>
                <a:latin typeface="Arial" charset="0"/>
                <a:cs typeface="Arial" charset="0"/>
              </a:rPr>
              <a:t>stability.</a:t>
            </a:r>
          </a:p>
        </p:txBody>
      </p:sp>
    </p:spTree>
    <p:extLst>
      <p:ext uri="{BB962C8B-B14F-4D97-AF65-F5344CB8AC3E}">
        <p14:creationId xmlns:p14="http://schemas.microsoft.com/office/powerpoint/2010/main" val="156604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235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359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359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359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359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235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1235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5971" grpId="0"/>
      <p:bldP spid="1235972" grpId="0"/>
      <p:bldP spid="1235973" grpId="0" animBg="1"/>
      <p:bldP spid="1235974" grpId="0" animBg="1"/>
      <p:bldP spid="1235975" grpId="0"/>
      <p:bldP spid="1235976" grpId="0"/>
      <p:bldP spid="1235977" grpId="0"/>
      <p:bldP spid="1235978" grpId="0"/>
      <p:bldP spid="123598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chemeClr val="accent2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1778" name="Text Box 2"/>
          <p:cNvSpPr txBox="1">
            <a:spLocks noChangeArrowheads="1"/>
          </p:cNvSpPr>
          <p:nvPr/>
        </p:nvSpPr>
        <p:spPr bwMode="auto">
          <a:xfrm>
            <a:off x="0" y="4497388"/>
            <a:ext cx="9144000" cy="23145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 dirty="0">
                <a:solidFill>
                  <a:srgbClr val="00FF99"/>
                </a:solidFill>
                <a:latin typeface="Arial" charset="0"/>
              </a:rPr>
              <a:t>Neutrino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 (</a:t>
            </a:r>
            <a:r>
              <a:rPr lang="en-US" altLang="en-US" sz="2400" dirty="0">
                <a:solidFill>
                  <a:srgbClr val="FFFFFF"/>
                </a:solidFill>
                <a:latin typeface="Arial" charset="0"/>
              </a:rPr>
              <a:t>Italian = “small neutral one”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): electrically neutral subatomic</a:t>
            </a:r>
            <a:r>
              <a:rPr lang="en-US" altLang="en-US" sz="18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particles,</a:t>
            </a:r>
            <a:r>
              <a:rPr lang="en-US" altLang="en-US" sz="18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not</a:t>
            </a:r>
            <a:r>
              <a:rPr lang="en-US" altLang="en-US" sz="18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affected</a:t>
            </a:r>
            <a:r>
              <a:rPr lang="en-US" altLang="en-US" sz="18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by</a:t>
            </a:r>
            <a:r>
              <a:rPr lang="en-US" altLang="en-US" sz="18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electromagnetic</a:t>
            </a:r>
            <a:r>
              <a:rPr lang="en-US" altLang="en-US" sz="18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forces, </a:t>
            </a:r>
            <a:r>
              <a:rPr lang="en-US" altLang="en-US" sz="2400" b="1" dirty="0">
                <a:solidFill>
                  <a:srgbClr val="FFFF00"/>
                </a:solidFill>
                <a:latin typeface="Arial" charset="0"/>
              </a:rPr>
              <a:t>believed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 to have mass, but it is not measurable. </a:t>
            </a:r>
          </a:p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800" b="1" dirty="0">
              <a:solidFill>
                <a:srgbClr val="FFFFFF"/>
              </a:solidFill>
              <a:latin typeface="Arial" charset="0"/>
            </a:endParaRPr>
          </a:p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They are created</a:t>
            </a:r>
            <a:r>
              <a:rPr lang="en-US" altLang="en-US" sz="16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by</a:t>
            </a:r>
            <a:r>
              <a:rPr lang="en-US" altLang="en-US" sz="18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radioactive</a:t>
            </a:r>
            <a:r>
              <a:rPr lang="en-US" altLang="en-US" sz="18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decay,</a:t>
            </a:r>
            <a:r>
              <a:rPr lang="en-US" altLang="en-US" sz="16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nuclear</a:t>
            </a:r>
            <a:r>
              <a:rPr lang="en-US" altLang="en-US" sz="18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reactions</a:t>
            </a:r>
            <a:r>
              <a:rPr lang="en-US" altLang="en-US" sz="1800" b="1" dirty="0">
                <a:solidFill>
                  <a:srgbClr val="FFFFFF"/>
                </a:solidFill>
                <a:latin typeface="Arial" charset="0"/>
              </a:rPr>
              <a:t> </a:t>
            </a:r>
          </a:p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in</a:t>
            </a:r>
            <a:r>
              <a:rPr lang="en-US" altLang="en-US" sz="18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the</a:t>
            </a:r>
            <a:r>
              <a:rPr lang="en-US" altLang="en-US" sz="18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sun,</a:t>
            </a:r>
            <a:r>
              <a:rPr lang="en-US" altLang="en-US" sz="16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and when cosmic rays hit atoms.  </a:t>
            </a:r>
          </a:p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Neutrinos readily penetrate matter. </a:t>
            </a:r>
          </a:p>
        </p:txBody>
      </p:sp>
      <p:sp>
        <p:nvSpPr>
          <p:cNvPr id="249859" name="Oval 5"/>
          <p:cNvSpPr>
            <a:spLocks noChangeArrowheads="1"/>
          </p:cNvSpPr>
          <p:nvPr/>
        </p:nvSpPr>
        <p:spPr bwMode="auto">
          <a:xfrm>
            <a:off x="2674938" y="3443288"/>
            <a:ext cx="519112" cy="520700"/>
          </a:xfrm>
          <a:prstGeom prst="ellipse">
            <a:avLst/>
          </a:prstGeom>
          <a:solidFill>
            <a:srgbClr val="EA8B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FFFFFF"/>
                </a:solidFill>
                <a:latin typeface="Arial" charset="0"/>
              </a:rPr>
              <a:t>±</a:t>
            </a:r>
          </a:p>
        </p:txBody>
      </p:sp>
      <p:grpSp>
        <p:nvGrpSpPr>
          <p:cNvPr id="1611792" name="Group 16"/>
          <p:cNvGrpSpPr>
            <a:grpSpLocks/>
          </p:cNvGrpSpPr>
          <p:nvPr/>
        </p:nvGrpSpPr>
        <p:grpSpPr bwMode="auto">
          <a:xfrm>
            <a:off x="3286125" y="3448050"/>
            <a:ext cx="5199063" cy="519113"/>
            <a:chOff x="2307" y="2188"/>
            <a:chExt cx="3453" cy="327"/>
          </a:xfrm>
        </p:grpSpPr>
        <p:sp>
          <p:nvSpPr>
            <p:cNvPr id="249871" name="Line 4"/>
            <p:cNvSpPr>
              <a:spLocks noChangeShapeType="1"/>
            </p:cNvSpPr>
            <p:nvPr/>
          </p:nvSpPr>
          <p:spPr bwMode="auto">
            <a:xfrm>
              <a:off x="2307" y="2368"/>
              <a:ext cx="662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49872" name="Text Box 7"/>
            <p:cNvSpPr txBox="1">
              <a:spLocks noChangeArrowheads="1"/>
            </p:cNvSpPr>
            <p:nvPr/>
          </p:nvSpPr>
          <p:spPr bwMode="auto">
            <a:xfrm>
              <a:off x="2957" y="2188"/>
              <a:ext cx="2803" cy="327"/>
            </a:xfrm>
            <a:prstGeom prst="rect">
              <a:avLst/>
            </a:prstGeom>
            <a:noFill/>
            <a:ln>
              <a:noFill/>
            </a:ln>
            <a:effectLst>
              <a:outerShdw dist="38100" dir="2999997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 dirty="0">
                  <a:solidFill>
                    <a:srgbClr val="FFFFFF"/>
                  </a:solidFill>
                  <a:latin typeface="Arial" charset="0"/>
                </a:rPr>
                <a:t>What’s left is a Proton</a:t>
              </a:r>
              <a:endParaRPr lang="en-US" altLang="en-US" sz="2800" baseline="30000" dirty="0">
                <a:solidFill>
                  <a:srgbClr val="FFFFFF"/>
                </a:solidFill>
                <a:latin typeface="Arial" charset="0"/>
              </a:endParaRPr>
            </a:p>
          </p:txBody>
        </p:sp>
      </p:grpSp>
      <p:sp>
        <p:nvSpPr>
          <p:cNvPr id="249861" name="Text Box 8"/>
          <p:cNvSpPr txBox="1">
            <a:spLocks noChangeArrowheads="1"/>
          </p:cNvSpPr>
          <p:nvPr/>
        </p:nvSpPr>
        <p:spPr bwMode="auto">
          <a:xfrm>
            <a:off x="2159000" y="3914775"/>
            <a:ext cx="1681163" cy="519113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9900"/>
                </a:solidFill>
                <a:latin typeface="Arial" charset="0"/>
              </a:rPr>
              <a:t>Neutron</a:t>
            </a:r>
          </a:p>
        </p:txBody>
      </p:sp>
      <p:grpSp>
        <p:nvGrpSpPr>
          <p:cNvPr id="1611794" name="Group 18"/>
          <p:cNvGrpSpPr>
            <a:grpSpLocks/>
          </p:cNvGrpSpPr>
          <p:nvPr/>
        </p:nvGrpSpPr>
        <p:grpSpPr bwMode="auto">
          <a:xfrm>
            <a:off x="3152775" y="2338388"/>
            <a:ext cx="995363" cy="1068387"/>
            <a:chOff x="1986" y="1473"/>
            <a:chExt cx="627" cy="673"/>
          </a:xfrm>
        </p:grpSpPr>
        <p:sp>
          <p:nvSpPr>
            <p:cNvPr id="249869" name="Line 6"/>
            <p:cNvSpPr>
              <a:spLocks noChangeShapeType="1"/>
            </p:cNvSpPr>
            <p:nvPr/>
          </p:nvSpPr>
          <p:spPr bwMode="auto">
            <a:xfrm flipV="1">
              <a:off x="1986" y="1857"/>
              <a:ext cx="256" cy="289"/>
            </a:xfrm>
            <a:prstGeom prst="line">
              <a:avLst/>
            </a:prstGeom>
            <a:noFill/>
            <a:ln w="76200">
              <a:solidFill>
                <a:srgbClr val="7FFF00"/>
              </a:solidFill>
              <a:round/>
              <a:headEnd type="none" w="sm" len="sm"/>
              <a:tailEnd type="stealth" w="med" len="lg"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49870" name="Text Box 9"/>
            <p:cNvSpPr txBox="1">
              <a:spLocks noChangeArrowheads="1"/>
            </p:cNvSpPr>
            <p:nvPr/>
          </p:nvSpPr>
          <p:spPr bwMode="auto">
            <a:xfrm>
              <a:off x="2199" y="1473"/>
              <a:ext cx="414" cy="442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4000" b="1">
                  <a:solidFill>
                    <a:srgbClr val="7FFF00"/>
                  </a:solidFill>
                  <a:latin typeface="Arial" charset="0"/>
                </a:rPr>
                <a:t>e</a:t>
              </a:r>
              <a:r>
                <a:rPr lang="en-US" altLang="en-US" sz="4000" b="1" baseline="30000">
                  <a:solidFill>
                    <a:srgbClr val="7FFF00"/>
                  </a:solidFill>
                  <a:latin typeface="Arial" charset="0"/>
                </a:rPr>
                <a:t>–</a:t>
              </a:r>
            </a:p>
          </p:txBody>
        </p:sp>
      </p:grpSp>
      <p:sp>
        <p:nvSpPr>
          <p:cNvPr id="249864" name="Text Box 12"/>
          <p:cNvSpPr txBox="1">
            <a:spLocks noChangeArrowheads="1"/>
          </p:cNvSpPr>
          <p:nvPr/>
        </p:nvSpPr>
        <p:spPr bwMode="auto">
          <a:xfrm>
            <a:off x="0" y="0"/>
            <a:ext cx="9144000" cy="2216150"/>
          </a:xfrm>
          <a:prstGeom prst="rect">
            <a:avLst/>
          </a:prstGeom>
          <a:noFill/>
          <a:ln>
            <a:noFill/>
          </a:ln>
          <a:effectLst>
            <a:outerShdw dist="50800" dir="299997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</a:rPr>
              <a:t>Beta Particle Decay</a:t>
            </a:r>
            <a:r>
              <a:rPr lang="en-US" altLang="en-US" b="1" dirty="0">
                <a:solidFill>
                  <a:srgbClr val="FFFFFF"/>
                </a:solidFill>
                <a:latin typeface="Arial" charset="0"/>
              </a:rPr>
              <a:t> </a:t>
            </a:r>
            <a:br>
              <a:rPr lang="en-US" altLang="en-US" sz="3600" dirty="0">
                <a:solidFill>
                  <a:srgbClr val="FFFFFF"/>
                </a:solidFill>
                <a:latin typeface="Arial" charset="0"/>
              </a:rPr>
            </a:br>
            <a:r>
              <a:rPr lang="en-US" altLang="en-US" sz="2600" b="1" dirty="0">
                <a:solidFill>
                  <a:srgbClr val="FFFF00"/>
                </a:solidFill>
                <a:latin typeface="Arial" charset="0"/>
              </a:rPr>
              <a:t>Neutrons</a:t>
            </a:r>
            <a:r>
              <a:rPr lang="en-US" altLang="en-US" sz="2600" b="1" dirty="0">
                <a:solidFill>
                  <a:srgbClr val="FFFFFF"/>
                </a:solidFill>
                <a:latin typeface="Arial" charset="0"/>
              </a:rPr>
              <a:t> in heavy elements (</a:t>
            </a:r>
            <a:r>
              <a:rPr lang="en-US" altLang="en-US" sz="2600" dirty="0">
                <a:solidFill>
                  <a:srgbClr val="FFFFFF"/>
                </a:solidFill>
                <a:latin typeface="Arial" charset="0"/>
              </a:rPr>
              <a:t>= large nuclei</a:t>
            </a:r>
            <a:r>
              <a:rPr lang="en-US" altLang="en-US" sz="2600" b="1" dirty="0">
                <a:solidFill>
                  <a:srgbClr val="FFFFFF"/>
                </a:solidFill>
                <a:latin typeface="Arial" charset="0"/>
              </a:rPr>
              <a:t>) convert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600" b="1" dirty="0">
                <a:solidFill>
                  <a:srgbClr val="FFFFFF"/>
                </a:solidFill>
                <a:latin typeface="Arial" charset="0"/>
              </a:rPr>
              <a:t>to </a:t>
            </a:r>
            <a:r>
              <a:rPr lang="en-US" altLang="en-US" sz="2600" b="1" dirty="0">
                <a:solidFill>
                  <a:srgbClr val="FFFF00"/>
                </a:solidFill>
                <a:latin typeface="Arial" charset="0"/>
              </a:rPr>
              <a:t>protons</a:t>
            </a:r>
            <a:r>
              <a:rPr lang="en-US" altLang="en-US" sz="2600" b="1" dirty="0">
                <a:solidFill>
                  <a:srgbClr val="FFFFFF"/>
                </a:solidFill>
                <a:latin typeface="Arial" charset="0"/>
              </a:rPr>
              <a:t> by </a:t>
            </a:r>
            <a:r>
              <a:rPr lang="en-US" altLang="en-US" sz="2600" b="1" dirty="0">
                <a:solidFill>
                  <a:srgbClr val="FFFF00"/>
                </a:solidFill>
                <a:latin typeface="Arial" charset="0"/>
              </a:rPr>
              <a:t>ejecting</a:t>
            </a:r>
            <a:r>
              <a:rPr lang="en-US" altLang="en-US" sz="2600" b="1" dirty="0">
                <a:solidFill>
                  <a:srgbClr val="FFFFFF"/>
                </a:solidFill>
                <a:latin typeface="Arial" charset="0"/>
              </a:rPr>
              <a:t> high energy </a:t>
            </a:r>
            <a:r>
              <a:rPr lang="en-US" altLang="en-US" sz="2600" b="1" dirty="0">
                <a:solidFill>
                  <a:srgbClr val="FFFF00"/>
                </a:solidFill>
                <a:latin typeface="Arial" charset="0"/>
              </a:rPr>
              <a:t>Electrons</a:t>
            </a:r>
            <a:r>
              <a:rPr lang="en-US" altLang="en-US" sz="2600" b="1" dirty="0">
                <a:solidFill>
                  <a:srgbClr val="FFFFFF"/>
                </a:solidFill>
                <a:latin typeface="Arial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600" b="1" dirty="0">
                <a:solidFill>
                  <a:srgbClr val="FFFFFF"/>
                </a:solidFill>
                <a:latin typeface="Arial" charset="0"/>
              </a:rPr>
              <a:t>(</a:t>
            </a:r>
            <a:r>
              <a:rPr lang="en-US" altLang="en-US" sz="2600" dirty="0">
                <a:solidFill>
                  <a:srgbClr val="FFFFFF"/>
                </a:solidFill>
                <a:latin typeface="Arial" charset="0"/>
              </a:rPr>
              <a:t>at 60,000 – 160,000 miles a second = a </a:t>
            </a:r>
            <a:r>
              <a:rPr lang="en-US" altLang="en-US" sz="2800" b="1" dirty="0">
                <a:solidFill>
                  <a:srgbClr val="CE6DFF"/>
                </a:solidFill>
                <a:latin typeface="Arial" charset="0"/>
              </a:rPr>
              <a:t>Beta</a:t>
            </a:r>
            <a:r>
              <a:rPr lang="en-US" altLang="en-US" sz="2600" dirty="0">
                <a:solidFill>
                  <a:srgbClr val="FFFFFF"/>
                </a:solidFill>
                <a:latin typeface="Arial" charset="0"/>
              </a:rPr>
              <a:t> particle</a:t>
            </a:r>
            <a:r>
              <a:rPr lang="en-US" altLang="en-US" sz="2600" b="1" dirty="0">
                <a:solidFill>
                  <a:srgbClr val="FFFFFF"/>
                </a:solidFill>
                <a:latin typeface="Arial" charset="0"/>
              </a:rPr>
              <a:t>)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600" b="1" dirty="0">
                <a:solidFill>
                  <a:srgbClr val="FFFFFF"/>
                </a:solidFill>
                <a:latin typeface="Arial" charset="0"/>
              </a:rPr>
              <a:t>along with a single </a:t>
            </a:r>
            <a:r>
              <a:rPr lang="en-US" altLang="en-US" sz="2600" b="1" dirty="0">
                <a:solidFill>
                  <a:srgbClr val="FFFF00"/>
                </a:solidFill>
                <a:latin typeface="Arial" charset="0"/>
              </a:rPr>
              <a:t>anti-Neutrino</a:t>
            </a:r>
            <a:r>
              <a:rPr lang="en-US" altLang="en-US" sz="2600" b="1" dirty="0">
                <a:solidFill>
                  <a:srgbClr val="FFFFFF"/>
                </a:solidFill>
                <a:latin typeface="Arial" charset="0"/>
              </a:rPr>
              <a:t> for each electron.</a:t>
            </a:r>
          </a:p>
        </p:txBody>
      </p:sp>
      <p:grpSp>
        <p:nvGrpSpPr>
          <p:cNvPr id="1611793" name="Group 17"/>
          <p:cNvGrpSpPr>
            <a:grpSpLocks/>
          </p:cNvGrpSpPr>
          <p:nvPr/>
        </p:nvGrpSpPr>
        <p:grpSpPr bwMode="auto">
          <a:xfrm>
            <a:off x="4254500" y="2371725"/>
            <a:ext cx="2868613" cy="749300"/>
            <a:chOff x="2971" y="1519"/>
            <a:chExt cx="1807" cy="472"/>
          </a:xfrm>
        </p:grpSpPr>
        <p:sp>
          <p:nvSpPr>
            <p:cNvPr id="249866" name="Rectangle 10"/>
            <p:cNvSpPr>
              <a:spLocks noChangeArrowheads="1"/>
            </p:cNvSpPr>
            <p:nvPr/>
          </p:nvSpPr>
          <p:spPr bwMode="auto">
            <a:xfrm>
              <a:off x="3530" y="1519"/>
              <a:ext cx="372" cy="472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5400" b="1">
                  <a:solidFill>
                    <a:srgbClr val="9234DB"/>
                  </a:solidFill>
                  <a:latin typeface="Symbol" pitchFamily="18" charset="2"/>
                </a:rPr>
                <a:t>b</a:t>
              </a:r>
            </a:p>
          </p:txBody>
        </p:sp>
        <p:sp>
          <p:nvSpPr>
            <p:cNvPr id="249867" name="Text Box 13"/>
            <p:cNvSpPr txBox="1">
              <a:spLocks noChangeArrowheads="1"/>
            </p:cNvSpPr>
            <p:nvPr/>
          </p:nvSpPr>
          <p:spPr bwMode="auto">
            <a:xfrm>
              <a:off x="2971" y="1572"/>
              <a:ext cx="598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>
                  <a:solidFill>
                    <a:srgbClr val="FFFFFF"/>
                  </a:solidFill>
                  <a:latin typeface="Arial" charset="0"/>
                </a:rPr>
                <a:t>as a </a:t>
              </a:r>
            </a:p>
          </p:txBody>
        </p:sp>
        <p:sp>
          <p:nvSpPr>
            <p:cNvPr id="249868" name="Text Box 14"/>
            <p:cNvSpPr txBox="1">
              <a:spLocks noChangeArrowheads="1"/>
            </p:cNvSpPr>
            <p:nvPr/>
          </p:nvSpPr>
          <p:spPr bwMode="auto">
            <a:xfrm>
              <a:off x="3850" y="1572"/>
              <a:ext cx="928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 dirty="0">
                  <a:solidFill>
                    <a:srgbClr val="FFFFFF"/>
                  </a:solidFill>
                  <a:latin typeface="Arial" charset="0"/>
                </a:rPr>
                <a:t>particle</a:t>
              </a:r>
            </a:p>
          </p:txBody>
        </p:sp>
      </p:grp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0" y="5181600"/>
            <a:ext cx="9144000" cy="1569660"/>
          </a:xfrm>
          <a:prstGeom prst="rect">
            <a:avLst/>
          </a:prstGeom>
          <a:noFill/>
          <a:ln>
            <a:noFill/>
          </a:ln>
          <a:effectLst>
            <a:outerShdw dist="50800" dir="359999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3100" b="1" dirty="0">
                <a:solidFill>
                  <a:srgbClr val="FFFFFF"/>
                </a:solidFill>
                <a:latin typeface="Arial" charset="0"/>
              </a:rPr>
              <a:t>From whence does the electron come</a:t>
            </a:r>
            <a:r>
              <a:rPr lang="en-US" altLang="en-US" sz="4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</a:rPr>
              <a:t>?  From within the neutron, which is composed of an electron and a proton – that’s why its neutral</a:t>
            </a:r>
            <a:r>
              <a:rPr lang="en-US" altLang="en-US" sz="4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55560501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1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11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1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11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1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11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1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1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1778" grpId="0"/>
      <p:bldP spid="1611778" grpId="1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/>
            </a:gs>
            <a:gs pos="50000">
              <a:schemeClr val="tx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11163"/>
            <a:ext cx="9144000" cy="1741487"/>
          </a:xfrm>
          <a:effectLst>
            <a:outerShdw dist="45791" dir="3378596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 lIns="92075" tIns="46038" rIns="92075" bIns="46038"/>
          <a:lstStyle/>
          <a:p>
            <a:pPr eaLnBrk="1" hangingPunct="1"/>
            <a:r>
              <a:rPr lang="en-US" altLang="en-US" sz="3200" b="1" dirty="0">
                <a:solidFill>
                  <a:srgbClr val="00FF99"/>
                </a:solidFill>
                <a:latin typeface="Arial" charset="0"/>
              </a:rPr>
              <a:t>Helium Atom</a:t>
            </a:r>
            <a:br>
              <a:rPr lang="en-US" altLang="en-US" dirty="0">
                <a:solidFill>
                  <a:srgbClr val="00FF99"/>
                </a:solidFill>
                <a:latin typeface="Arial" charset="0"/>
              </a:rPr>
            </a:b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Nucleus = 2 Protons (+) and 2 Neutrons (</a:t>
            </a:r>
            <a:r>
              <a:rPr lang="en-US" altLang="en-US" sz="2800" b="1" dirty="0">
                <a:solidFill>
                  <a:srgbClr val="FFFFFF"/>
                </a:solidFill>
                <a:cs typeface="Times New Roman" pitchFamily="18" charset="0"/>
              </a:rPr>
              <a:t>±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) </a:t>
            </a:r>
            <a:br>
              <a:rPr lang="en-US" altLang="en-US" sz="2400" b="1" dirty="0">
                <a:solidFill>
                  <a:srgbClr val="FFFFFF"/>
                </a:solidFill>
                <a:latin typeface="Arial" charset="0"/>
              </a:rPr>
            </a:b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with 2 orbiting Electrons (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–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)</a:t>
            </a:r>
            <a:br>
              <a:rPr lang="en-US" altLang="en-US" sz="2400" b="1" dirty="0">
                <a:solidFill>
                  <a:srgbClr val="FFFFFF"/>
                </a:solidFill>
                <a:latin typeface="Arial" charset="0"/>
              </a:rPr>
            </a:br>
            <a:r>
              <a:rPr lang="en-US" altLang="en-US" sz="1400" b="1" dirty="0">
                <a:solidFill>
                  <a:srgbClr val="FFFFFF"/>
                </a:solidFill>
                <a:latin typeface="Arial" charset="0"/>
              </a:rPr>
              <a:t> </a:t>
            </a:r>
            <a:br>
              <a:rPr lang="en-US" altLang="en-US" sz="1400" b="1" dirty="0">
                <a:solidFill>
                  <a:srgbClr val="FFFFFF"/>
                </a:solidFill>
                <a:latin typeface="Arial" charset="0"/>
              </a:rPr>
            </a:br>
            <a:r>
              <a:rPr lang="en-US" altLang="en-US" sz="2400" b="1" dirty="0">
                <a:solidFill>
                  <a:srgbClr val="FFFF00"/>
                </a:solidFill>
                <a:latin typeface="Arial" charset="0"/>
                <a:cs typeface="Arial" charset="0"/>
              </a:rPr>
              <a:t>All atoms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 have the </a:t>
            </a:r>
            <a:r>
              <a:rPr lang="en-US" altLang="en-US" sz="2400" b="1" dirty="0">
                <a:solidFill>
                  <a:srgbClr val="FFFF00"/>
                </a:solidFill>
                <a:latin typeface="Arial" charset="0"/>
                <a:cs typeface="Arial" charset="0"/>
              </a:rPr>
              <a:t>same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 number of Protons as Electrons </a:t>
            </a:r>
            <a:b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</a:b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and are thus </a:t>
            </a:r>
            <a:r>
              <a:rPr lang="en-US" altLang="en-US" sz="2400" b="1" dirty="0">
                <a:solidFill>
                  <a:srgbClr val="FFFF00"/>
                </a:solidFill>
                <a:latin typeface="Arial" charset="0"/>
              </a:rPr>
              <a:t>electrically neutral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. </a:t>
            </a:r>
            <a:br>
              <a:rPr lang="en-US" altLang="en-US" sz="2400" b="1" dirty="0">
                <a:solidFill>
                  <a:srgbClr val="FFFFFF"/>
                </a:solidFill>
                <a:latin typeface="Arial" charset="0"/>
              </a:rPr>
            </a:br>
            <a:endParaRPr lang="en-US" altLang="en-US" sz="2400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247811" name="Text Box 13"/>
          <p:cNvSpPr txBox="1">
            <a:spLocks noChangeArrowheads="1"/>
          </p:cNvSpPr>
          <p:nvPr/>
        </p:nvSpPr>
        <p:spPr bwMode="auto">
          <a:xfrm>
            <a:off x="4114800" y="3268663"/>
            <a:ext cx="19224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00FF00"/>
                </a:solidFill>
                <a:latin typeface="Arial" charset="0"/>
                <a:cs typeface="Arial" charset="0"/>
              </a:rPr>
              <a:t>electron</a:t>
            </a:r>
          </a:p>
        </p:txBody>
      </p:sp>
      <p:grpSp>
        <p:nvGrpSpPr>
          <p:cNvPr id="247812" name="Group 27"/>
          <p:cNvGrpSpPr>
            <a:grpSpLocks/>
          </p:cNvGrpSpPr>
          <p:nvPr/>
        </p:nvGrpSpPr>
        <p:grpSpPr bwMode="auto">
          <a:xfrm>
            <a:off x="304800" y="2576513"/>
            <a:ext cx="4267200" cy="3886200"/>
            <a:chOff x="1584" y="1623"/>
            <a:chExt cx="2688" cy="2448"/>
          </a:xfrm>
        </p:grpSpPr>
        <p:grpSp>
          <p:nvGrpSpPr>
            <p:cNvPr id="247813" name="Group 3"/>
            <p:cNvGrpSpPr>
              <a:grpSpLocks/>
            </p:cNvGrpSpPr>
            <p:nvPr/>
          </p:nvGrpSpPr>
          <p:grpSpPr bwMode="auto">
            <a:xfrm>
              <a:off x="1584" y="1623"/>
              <a:ext cx="2688" cy="2448"/>
              <a:chOff x="1107" y="106"/>
              <a:chExt cx="1837" cy="1814"/>
            </a:xfrm>
          </p:grpSpPr>
          <p:sp>
            <p:nvSpPr>
              <p:cNvPr id="247817" name="Oval 4"/>
              <p:cNvSpPr>
                <a:spLocks noChangeArrowheads="1"/>
              </p:cNvSpPr>
              <p:nvPr/>
            </p:nvSpPr>
            <p:spPr bwMode="auto">
              <a:xfrm>
                <a:off x="2151" y="531"/>
                <a:ext cx="58" cy="62"/>
              </a:xfrm>
              <a:prstGeom prst="ellipse">
                <a:avLst/>
              </a:prstGeom>
              <a:gradFill rotWithShape="0">
                <a:gsLst>
                  <a:gs pos="0">
                    <a:srgbClr val="7FFF00"/>
                  </a:gs>
                  <a:gs pos="100000">
                    <a:srgbClr val="59B2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Tx/>
                  <a:buNone/>
                </a:pPr>
                <a:endParaRPr lang="en-US" altLang="en-US" sz="2800" b="1">
                  <a:solidFill>
                    <a:srgbClr val="000000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47818" name="Oval 5"/>
              <p:cNvSpPr>
                <a:spLocks noChangeArrowheads="1"/>
              </p:cNvSpPr>
              <p:nvPr/>
            </p:nvSpPr>
            <p:spPr bwMode="auto">
              <a:xfrm>
                <a:off x="1310" y="747"/>
                <a:ext cx="65" cy="67"/>
              </a:xfrm>
              <a:prstGeom prst="ellipse">
                <a:avLst/>
              </a:prstGeom>
              <a:gradFill rotWithShape="0">
                <a:gsLst>
                  <a:gs pos="0">
                    <a:srgbClr val="7FFF00"/>
                  </a:gs>
                  <a:gs pos="100000">
                    <a:srgbClr val="59B2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Tx/>
                  <a:buNone/>
                </a:pPr>
                <a:endParaRPr lang="en-US" altLang="en-US" sz="2800" b="1">
                  <a:solidFill>
                    <a:srgbClr val="000000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47819" name="Oval 6"/>
              <p:cNvSpPr>
                <a:spLocks noChangeArrowheads="1"/>
              </p:cNvSpPr>
              <p:nvPr/>
            </p:nvSpPr>
            <p:spPr bwMode="auto">
              <a:xfrm rot="1440000">
                <a:off x="1107" y="785"/>
                <a:ext cx="1837" cy="378"/>
              </a:xfrm>
              <a:prstGeom prst="ellipse">
                <a:avLst/>
              </a:prstGeom>
              <a:noFill/>
              <a:ln w="25400">
                <a:solidFill>
                  <a:srgbClr val="7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Tx/>
                  <a:buNone/>
                </a:pPr>
                <a:endParaRPr lang="en-US" altLang="en-US" sz="2800" b="1">
                  <a:solidFill>
                    <a:srgbClr val="000000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47820" name="Oval 7"/>
              <p:cNvSpPr>
                <a:spLocks noChangeArrowheads="1"/>
              </p:cNvSpPr>
              <p:nvPr/>
            </p:nvSpPr>
            <p:spPr bwMode="auto">
              <a:xfrm rot="600000">
                <a:off x="1830" y="106"/>
                <a:ext cx="292" cy="1814"/>
              </a:xfrm>
              <a:prstGeom prst="ellipse">
                <a:avLst/>
              </a:prstGeom>
              <a:noFill/>
              <a:ln w="25400">
                <a:solidFill>
                  <a:srgbClr val="7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Tx/>
                  <a:buNone/>
                </a:pPr>
                <a:endParaRPr lang="en-US" altLang="en-US" sz="2800" b="1">
                  <a:solidFill>
                    <a:srgbClr val="000000"/>
                  </a:solidFill>
                  <a:latin typeface="Arial" charset="0"/>
                  <a:cs typeface="Arial" charset="0"/>
                </a:endParaRPr>
              </a:p>
            </p:txBody>
          </p:sp>
          <p:grpSp>
            <p:nvGrpSpPr>
              <p:cNvPr id="247821" name="Group 8"/>
              <p:cNvGrpSpPr>
                <a:grpSpLocks/>
              </p:cNvGrpSpPr>
              <p:nvPr/>
            </p:nvGrpSpPr>
            <p:grpSpPr bwMode="auto">
              <a:xfrm>
                <a:off x="1796" y="779"/>
                <a:ext cx="261" cy="262"/>
                <a:chOff x="1796" y="779"/>
                <a:chExt cx="261" cy="262"/>
              </a:xfrm>
            </p:grpSpPr>
            <p:sp>
              <p:nvSpPr>
                <p:cNvPr id="492553" name="Oval 9"/>
                <p:cNvSpPr>
                  <a:spLocks noChangeArrowheads="1"/>
                </p:cNvSpPr>
                <p:nvPr/>
              </p:nvSpPr>
              <p:spPr bwMode="auto">
                <a:xfrm>
                  <a:off x="1796" y="779"/>
                  <a:ext cx="142" cy="149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69804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800" b="1">
                    <a:solidFill>
                      <a:srgbClr val="000000"/>
                    </a:solidFill>
                    <a:latin typeface="Arial" pitchFamily="34" charset="0"/>
                    <a:cs typeface="Arial" charset="0"/>
                  </a:endParaRPr>
                </a:p>
              </p:txBody>
            </p:sp>
            <p:sp>
              <p:nvSpPr>
                <p:cNvPr id="492554" name="Oval 10"/>
                <p:cNvSpPr>
                  <a:spLocks noChangeArrowheads="1"/>
                </p:cNvSpPr>
                <p:nvPr/>
              </p:nvSpPr>
              <p:spPr bwMode="auto">
                <a:xfrm>
                  <a:off x="1914" y="892"/>
                  <a:ext cx="143" cy="149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69804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800" b="1">
                    <a:solidFill>
                      <a:srgbClr val="000000"/>
                    </a:solidFill>
                    <a:latin typeface="Arial" pitchFamily="34" charset="0"/>
                    <a:cs typeface="Arial" charset="0"/>
                  </a:endParaRPr>
                </a:p>
              </p:txBody>
            </p:sp>
            <p:sp>
              <p:nvSpPr>
                <p:cNvPr id="492555" name="Oval 11"/>
                <p:cNvSpPr>
                  <a:spLocks noChangeArrowheads="1"/>
                </p:cNvSpPr>
                <p:nvPr/>
              </p:nvSpPr>
              <p:spPr bwMode="auto">
                <a:xfrm>
                  <a:off x="1796" y="892"/>
                  <a:ext cx="142" cy="149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69804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800" b="1">
                    <a:solidFill>
                      <a:srgbClr val="000000"/>
                    </a:solidFill>
                    <a:latin typeface="Arial" pitchFamily="34" charset="0"/>
                    <a:cs typeface="Arial" charset="0"/>
                  </a:endParaRPr>
                </a:p>
              </p:txBody>
            </p:sp>
            <p:sp>
              <p:nvSpPr>
                <p:cNvPr id="492556" name="Oval 12"/>
                <p:cNvSpPr>
                  <a:spLocks noChangeArrowheads="1"/>
                </p:cNvSpPr>
                <p:nvPr/>
              </p:nvSpPr>
              <p:spPr bwMode="auto">
                <a:xfrm>
                  <a:off x="1902" y="804"/>
                  <a:ext cx="142" cy="149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69804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800" b="1">
                    <a:solidFill>
                      <a:srgbClr val="000000"/>
                    </a:solidFill>
                    <a:latin typeface="Arial" pitchFamily="34" charset="0"/>
                    <a:cs typeface="Arial" charset="0"/>
                  </a:endParaRPr>
                </a:p>
              </p:txBody>
            </p:sp>
          </p:grpSp>
        </p:grpSp>
        <p:sp>
          <p:nvSpPr>
            <p:cNvPr id="247814" name="Line 14"/>
            <p:cNvSpPr>
              <a:spLocks noChangeShapeType="1"/>
            </p:cNvSpPr>
            <p:nvPr/>
          </p:nvSpPr>
          <p:spPr bwMode="auto">
            <a:xfrm>
              <a:off x="3300" y="2250"/>
              <a:ext cx="786" cy="0"/>
            </a:xfrm>
            <a:prstGeom prst="line">
              <a:avLst/>
            </a:prstGeom>
            <a:noFill/>
            <a:ln w="57150">
              <a:solidFill>
                <a:srgbClr val="00FF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47815" name="Rectangle 25"/>
            <p:cNvSpPr>
              <a:spLocks noChangeArrowheads="1"/>
            </p:cNvSpPr>
            <p:nvPr/>
          </p:nvSpPr>
          <p:spPr bwMode="auto">
            <a:xfrm>
              <a:off x="2714" y="2551"/>
              <a:ext cx="285" cy="2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400" b="1">
                  <a:solidFill>
                    <a:srgbClr val="FFFFFF"/>
                  </a:solidFill>
                  <a:latin typeface="Arial" charset="0"/>
                  <a:cs typeface="Arial" charset="0"/>
                </a:rPr>
                <a:t>+</a:t>
              </a:r>
            </a:p>
          </p:txBody>
        </p:sp>
        <p:sp>
          <p:nvSpPr>
            <p:cNvPr id="247816" name="Rectangle 26"/>
            <p:cNvSpPr>
              <a:spLocks noChangeArrowheads="1"/>
            </p:cNvSpPr>
            <p:nvPr/>
          </p:nvSpPr>
          <p:spPr bwMode="auto">
            <a:xfrm>
              <a:off x="2558" y="2674"/>
              <a:ext cx="285" cy="2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400" b="1">
                  <a:solidFill>
                    <a:srgbClr val="FFFFFF"/>
                  </a:solidFill>
                  <a:latin typeface="Arial" charset="0"/>
                  <a:cs typeface="Arial" charset="0"/>
                </a:rPr>
                <a:t>+</a:t>
              </a:r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5867400" y="2514600"/>
            <a:ext cx="3124200" cy="4283224"/>
          </a:xfrm>
          <a:prstGeom prst="rect">
            <a:avLst/>
          </a:prstGeom>
          <a:noFill/>
          <a:effectLst>
            <a:outerShdw dist="38100" dir="3000000" algn="tl" rotWithShape="0">
              <a:prstClr val="black"/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00"/>
                </a:solidFill>
                <a:latin typeface="Arial Narrow" panose="020B0606020202030204" pitchFamily="34" charset="0"/>
              </a:rPr>
              <a:t>Free neutrons </a:t>
            </a:r>
            <a:r>
              <a:rPr lang="en-US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are </a:t>
            </a:r>
            <a:r>
              <a:rPr lang="en-US" sz="2400" b="1" dirty="0">
                <a:solidFill>
                  <a:srgbClr val="FFFF00"/>
                </a:solidFill>
                <a:latin typeface="Arial Narrow" panose="020B0606020202030204" pitchFamily="34" charset="0"/>
              </a:rPr>
              <a:t>unstable</a:t>
            </a:r>
            <a:r>
              <a:rPr lang="en-US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, beta decaying to a proton and electron </a:t>
            </a: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(</a:t>
            </a:r>
            <a:r>
              <a:rPr lang="en-US" sz="2400" dirty="0">
                <a:solidFill>
                  <a:schemeClr val="bg1"/>
                </a:solidFill>
                <a:latin typeface="Arial Narrow" panose="020B0606020202030204" pitchFamily="34" charset="0"/>
              </a:rPr>
              <a:t>plus an anti-neutrino</a:t>
            </a:r>
            <a:r>
              <a:rPr lang="en-US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) </a:t>
            </a: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with a mean lifetime of just under 15 minutes. </a:t>
            </a:r>
          </a:p>
          <a:p>
            <a:pPr algn="ctr">
              <a:spcBef>
                <a:spcPts val="1000"/>
              </a:spcBef>
            </a:pPr>
            <a:r>
              <a:rPr lang="en-US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This radioactive </a:t>
            </a:r>
            <a:r>
              <a:rPr lang="en-US" sz="2400" b="1" dirty="0">
                <a:solidFill>
                  <a:srgbClr val="FFFF00"/>
                </a:solidFill>
                <a:latin typeface="Arial Narrow" panose="020B0606020202030204" pitchFamily="34" charset="0"/>
              </a:rPr>
              <a:t>beta decay</a:t>
            </a:r>
            <a:r>
              <a:rPr lang="en-US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 occurs because the mass of the neutron </a:t>
            </a:r>
            <a:r>
              <a:rPr lang="en-US" sz="2400" b="1" kern="0" spc="-30" dirty="0">
                <a:solidFill>
                  <a:schemeClr val="bg1"/>
                </a:solidFill>
                <a:latin typeface="Arial Narrow" panose="020B0606020202030204" pitchFamily="34" charset="0"/>
              </a:rPr>
              <a:t>is very slightly more than </a:t>
            </a:r>
            <a:r>
              <a:rPr lang="en-US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the proton </a:t>
            </a:r>
            <a:r>
              <a:rPr lang="en-US" sz="2400" dirty="0">
                <a:solidFill>
                  <a:schemeClr val="bg1"/>
                </a:solidFill>
                <a:latin typeface="Arial Narrow" panose="020B0606020202030204" pitchFamily="34" charset="0"/>
              </a:rPr>
              <a:t>(an electron)</a:t>
            </a:r>
            <a:r>
              <a:rPr lang="en-US" sz="2400" b="1" dirty="0">
                <a:solidFill>
                  <a:schemeClr val="bg1"/>
                </a:solidFill>
                <a:latin typeface="Arial Narrow" panose="020B0606020202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58635475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597" name="Rectangle 5"/>
          <p:cNvSpPr>
            <a:spLocks noChangeArrowheads="1"/>
          </p:cNvSpPr>
          <p:nvPr/>
        </p:nvSpPr>
        <p:spPr bwMode="auto">
          <a:xfrm>
            <a:off x="0" y="4919663"/>
            <a:ext cx="9144000" cy="1889125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600" b="1">
                <a:solidFill>
                  <a:srgbClr val="FFFF00"/>
                </a:solidFill>
                <a:latin typeface="Arial" charset="0"/>
                <a:cs typeface="Arial" charset="0"/>
              </a:rPr>
              <a:t>Alpha particles</a:t>
            </a:r>
            <a:r>
              <a:rPr lang="en-US" altLang="en-US" sz="2600" b="1">
                <a:solidFill>
                  <a:srgbClr val="FFFFFF"/>
                </a:solidFill>
                <a:latin typeface="Arial" charset="0"/>
                <a:cs typeface="Arial" charset="0"/>
              </a:rPr>
              <a:t> have very little penetration power </a:t>
            </a:r>
          </a:p>
          <a:p>
            <a:pPr algn="ctr" fontAlgn="base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600" b="1">
                <a:solidFill>
                  <a:srgbClr val="FFFFFF"/>
                </a:solidFill>
                <a:latin typeface="Arial" charset="0"/>
                <a:cs typeface="Arial" charset="0"/>
              </a:rPr>
              <a:t>but eject at 10,000 – 20,000 miles per second </a:t>
            </a:r>
          </a:p>
          <a:p>
            <a:pPr algn="ctr" fontAlgn="base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600" b="1">
                <a:solidFill>
                  <a:srgbClr val="FFFFFF"/>
                </a:solidFill>
                <a:latin typeface="Arial" charset="0"/>
                <a:cs typeface="Arial" charset="0"/>
              </a:rPr>
              <a:t>and cause radiation </a:t>
            </a:r>
            <a:r>
              <a:rPr lang="en-US" altLang="en-US" sz="2600" b="1">
                <a:solidFill>
                  <a:srgbClr val="FFFF00"/>
                </a:solidFill>
                <a:latin typeface="Arial" charset="0"/>
                <a:cs typeface="Arial" charset="0"/>
              </a:rPr>
              <a:t>burns</a:t>
            </a:r>
            <a:r>
              <a:rPr lang="en-US" altLang="en-US" sz="2600" b="1">
                <a:solidFill>
                  <a:srgbClr val="FFFFFF"/>
                </a:solidFill>
                <a:latin typeface="Arial" charset="0"/>
                <a:cs typeface="Arial" charset="0"/>
              </a:rPr>
              <a:t> because, being </a:t>
            </a:r>
          </a:p>
          <a:p>
            <a:pPr algn="ctr" fontAlgn="base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600" b="1">
                <a:solidFill>
                  <a:srgbClr val="FFFFFF"/>
                </a:solidFill>
                <a:latin typeface="Arial" charset="0"/>
                <a:cs typeface="Arial" charset="0"/>
              </a:rPr>
              <a:t>plus charged, they strip electrons from the objects </a:t>
            </a:r>
          </a:p>
          <a:p>
            <a:pPr algn="ctr" fontAlgn="base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600" b="1">
                <a:solidFill>
                  <a:srgbClr val="FFFFFF"/>
                </a:solidFill>
                <a:latin typeface="Arial" charset="0"/>
                <a:cs typeface="Arial" charset="0"/>
              </a:rPr>
              <a:t>they penetrate and leave discoloration scars.</a:t>
            </a:r>
          </a:p>
        </p:txBody>
      </p:sp>
      <p:sp>
        <p:nvSpPr>
          <p:cNvPr id="248835" name="Text Box 8"/>
          <p:cNvSpPr txBox="1">
            <a:spLocks noChangeArrowheads="1"/>
          </p:cNvSpPr>
          <p:nvPr/>
        </p:nvSpPr>
        <p:spPr bwMode="auto">
          <a:xfrm>
            <a:off x="0" y="22225"/>
            <a:ext cx="9144000" cy="1601788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600" b="1">
                <a:solidFill>
                  <a:srgbClr val="00FF99"/>
                </a:solidFill>
                <a:latin typeface="Arial" charset="0"/>
                <a:cs typeface="Arial" charset="0"/>
              </a:rPr>
              <a:t>Alpha Particle</a:t>
            </a:r>
            <a:r>
              <a:rPr lang="en-US" altLang="en-US" sz="2600" b="1">
                <a:solidFill>
                  <a:srgbClr val="FFFFFF"/>
                </a:solidFill>
                <a:latin typeface="Arial" charset="0"/>
                <a:cs typeface="Arial" charset="0"/>
              </a:rPr>
              <a:t>:</a:t>
            </a:r>
            <a:r>
              <a:rPr lang="en-US" altLang="en-US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600" b="1">
                <a:solidFill>
                  <a:srgbClr val="FFFFFF"/>
                </a:solidFill>
                <a:latin typeface="Arial" charset="0"/>
                <a:cs typeface="Arial" charset="0"/>
              </a:rPr>
              <a:t>a </a:t>
            </a:r>
            <a:r>
              <a:rPr lang="en-US" altLang="en-US" sz="2600" b="1">
                <a:solidFill>
                  <a:srgbClr val="FFFF00"/>
                </a:solidFill>
                <a:latin typeface="Arial" charset="0"/>
                <a:cs typeface="Arial" charset="0"/>
              </a:rPr>
              <a:t>Helium Atom</a:t>
            </a:r>
            <a:r>
              <a:rPr lang="en-US" altLang="en-US" sz="2600" b="1">
                <a:solidFill>
                  <a:srgbClr val="FFFFFF"/>
                </a:solidFill>
                <a:latin typeface="Arial" charset="0"/>
                <a:cs typeface="Arial" charset="0"/>
              </a:rPr>
              <a:t> striped of </a:t>
            </a:r>
            <a:r>
              <a:rPr lang="en-US" altLang="en-US" sz="2600" b="1">
                <a:solidFill>
                  <a:srgbClr val="FFFF00"/>
                </a:solidFill>
                <a:latin typeface="Arial" charset="0"/>
                <a:cs typeface="Arial" charset="0"/>
              </a:rPr>
              <a:t>both</a:t>
            </a:r>
            <a:r>
              <a:rPr lang="en-US" altLang="en-US" sz="2600" b="1">
                <a:solidFill>
                  <a:srgbClr val="FFFFFF"/>
                </a:solidFill>
                <a:latin typeface="Arial" charset="0"/>
                <a:cs typeface="Arial" charset="0"/>
              </a:rPr>
              <a:t> negative charged electrons, thus leaving only 2 neutrons </a:t>
            </a: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600" b="1">
                <a:solidFill>
                  <a:srgbClr val="FFFFFF"/>
                </a:solidFill>
                <a:latin typeface="Arial" charset="0"/>
                <a:cs typeface="Arial" charset="0"/>
              </a:rPr>
              <a:t>and 2 protons.  Having lost its 2 minus charges, </a:t>
            </a: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600" b="1">
                <a:solidFill>
                  <a:srgbClr val="FFFFFF"/>
                </a:solidFill>
                <a:latin typeface="Arial" charset="0"/>
                <a:cs typeface="Arial" charset="0"/>
              </a:rPr>
              <a:t>its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600" b="1">
                <a:solidFill>
                  <a:srgbClr val="FFFF00"/>
                </a:solidFill>
                <a:latin typeface="Arial" charset="0"/>
                <a:cs typeface="Arial" charset="0"/>
              </a:rPr>
              <a:t>charge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600" b="1">
                <a:solidFill>
                  <a:srgbClr val="FFFFFF"/>
                </a:solidFill>
                <a:latin typeface="Arial" charset="0"/>
                <a:cs typeface="Arial" charset="0"/>
              </a:rPr>
              <a:t>becomes</a:t>
            </a:r>
            <a:r>
              <a:rPr lang="en-US" altLang="en-US" sz="20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600" b="1">
                <a:solidFill>
                  <a:srgbClr val="FFFF00"/>
                </a:solidFill>
                <a:latin typeface="Arial" charset="0"/>
                <a:cs typeface="Arial" charset="0"/>
              </a:rPr>
              <a:t>+</a:t>
            </a:r>
            <a:r>
              <a:rPr lang="en-US" altLang="en-US" sz="800" b="1">
                <a:solidFill>
                  <a:srgbClr val="FFFF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600" b="1">
                <a:solidFill>
                  <a:srgbClr val="FFFF00"/>
                </a:solidFill>
                <a:latin typeface="Arial" charset="0"/>
                <a:cs typeface="Arial" charset="0"/>
              </a:rPr>
              <a:t>2</a:t>
            </a:r>
            <a:r>
              <a:rPr lang="en-US" altLang="en-US" sz="2600" b="1">
                <a:solidFill>
                  <a:srgbClr val="FFFFFF"/>
                </a:solidFill>
                <a:latin typeface="Arial" charset="0"/>
                <a:cs typeface="Arial" charset="0"/>
              </a:rPr>
              <a:t>,</a:t>
            </a:r>
            <a:r>
              <a:rPr lang="en-US" altLang="en-US" sz="20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600" b="1">
                <a:solidFill>
                  <a:srgbClr val="FFFFFF"/>
                </a:solidFill>
                <a:latin typeface="Arial" charset="0"/>
                <a:cs typeface="Arial" charset="0"/>
              </a:rPr>
              <a:t>but the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600" b="1">
                <a:solidFill>
                  <a:srgbClr val="FFFF00"/>
                </a:solidFill>
                <a:latin typeface="Arial" charset="0"/>
                <a:cs typeface="Arial" charset="0"/>
              </a:rPr>
              <a:t>atomic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600" b="1">
                <a:solidFill>
                  <a:srgbClr val="FFFF00"/>
                </a:solidFill>
                <a:latin typeface="Arial" charset="0"/>
                <a:cs typeface="Arial" charset="0"/>
              </a:rPr>
              <a:t>weight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600" b="1">
                <a:solidFill>
                  <a:srgbClr val="FFFFFF"/>
                </a:solidFill>
                <a:latin typeface="Arial" charset="0"/>
                <a:cs typeface="Arial" charset="0"/>
              </a:rPr>
              <a:t>is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600" b="1">
                <a:solidFill>
                  <a:srgbClr val="FFFFFF"/>
                </a:solidFill>
                <a:latin typeface="Arial" charset="0"/>
                <a:cs typeface="Arial" charset="0"/>
              </a:rPr>
              <a:t>still</a:t>
            </a:r>
            <a:r>
              <a:rPr lang="en-US" altLang="en-US" sz="2400" b="1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600" b="1">
                <a:solidFill>
                  <a:srgbClr val="FFFF00"/>
                </a:solidFill>
                <a:latin typeface="Arial" charset="0"/>
                <a:cs typeface="Arial" charset="0"/>
              </a:rPr>
              <a:t>4</a:t>
            </a:r>
            <a:r>
              <a:rPr lang="en-US" altLang="en-US" sz="2600" b="1">
                <a:solidFill>
                  <a:srgbClr val="FFFFFF"/>
                </a:solidFill>
                <a:latin typeface="Arial" charset="0"/>
                <a:cs typeface="Arial" charset="0"/>
              </a:rPr>
              <a:t>.</a:t>
            </a:r>
          </a:p>
        </p:txBody>
      </p:sp>
      <p:sp>
        <p:nvSpPr>
          <p:cNvPr id="494601" name="Text Box 9"/>
          <p:cNvSpPr txBox="1">
            <a:spLocks noChangeArrowheads="1"/>
          </p:cNvSpPr>
          <p:nvPr/>
        </p:nvSpPr>
        <p:spPr bwMode="auto">
          <a:xfrm>
            <a:off x="0" y="1685925"/>
            <a:ext cx="9144000" cy="1201738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700" b="1" dirty="0">
                <a:solidFill>
                  <a:srgbClr val="00FF99"/>
                </a:solidFill>
                <a:latin typeface="Arial" charset="0"/>
                <a:cs typeface="Arial" charset="0"/>
              </a:rPr>
              <a:t>Alpha decay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: to achieve stability, the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  <a:cs typeface="Arial" charset="0"/>
              </a:rPr>
              <a:t>nucleus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in a heavy radioactive element emits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  <a:cs typeface="Arial" charset="0"/>
              </a:rPr>
              <a:t>2 protons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 and </a:t>
            </a: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700" b="1" dirty="0">
                <a:solidFill>
                  <a:srgbClr val="FFFF00"/>
                </a:solidFill>
                <a:latin typeface="Arial" charset="0"/>
                <a:cs typeface="Arial" charset="0"/>
              </a:rPr>
              <a:t>2 neutrons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 in a packet called an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  <a:cs typeface="Arial" charset="0"/>
              </a:rPr>
              <a:t>alpha particle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.</a:t>
            </a:r>
          </a:p>
        </p:txBody>
      </p:sp>
      <p:grpSp>
        <p:nvGrpSpPr>
          <p:cNvPr id="248837" name="Group 22"/>
          <p:cNvGrpSpPr>
            <a:grpSpLocks/>
          </p:cNvGrpSpPr>
          <p:nvPr/>
        </p:nvGrpSpPr>
        <p:grpSpPr bwMode="auto">
          <a:xfrm>
            <a:off x="4748213" y="2982913"/>
            <a:ext cx="3557587" cy="1663700"/>
            <a:chOff x="1875" y="1904"/>
            <a:chExt cx="2241" cy="1048"/>
          </a:xfrm>
        </p:grpSpPr>
        <p:sp>
          <p:nvSpPr>
            <p:cNvPr id="248854" name="Line 4"/>
            <p:cNvSpPr>
              <a:spLocks noChangeShapeType="1"/>
            </p:cNvSpPr>
            <p:nvPr/>
          </p:nvSpPr>
          <p:spPr bwMode="auto">
            <a:xfrm>
              <a:off x="2528" y="2686"/>
              <a:ext cx="1588" cy="16"/>
            </a:xfrm>
            <a:prstGeom prst="line">
              <a:avLst/>
            </a:prstGeom>
            <a:noFill/>
            <a:ln w="76200">
              <a:solidFill>
                <a:srgbClr val="7FFF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48855" name="Rectangle 6"/>
            <p:cNvSpPr>
              <a:spLocks noChangeArrowheads="1"/>
            </p:cNvSpPr>
            <p:nvPr/>
          </p:nvSpPr>
          <p:spPr bwMode="auto">
            <a:xfrm>
              <a:off x="2438" y="1904"/>
              <a:ext cx="662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6000">
                  <a:solidFill>
                    <a:srgbClr val="FF9900"/>
                  </a:solidFill>
                  <a:latin typeface="Symbol" pitchFamily="18" charset="2"/>
                  <a:cs typeface="Arial" charset="0"/>
                </a:rPr>
                <a:t>a</a:t>
              </a:r>
              <a:r>
                <a:rPr lang="en-US" altLang="en-US" sz="4400" b="1" baseline="50000">
                  <a:solidFill>
                    <a:srgbClr val="FF9900"/>
                  </a:solidFill>
                  <a:latin typeface="Symbol" pitchFamily="18" charset="2"/>
                  <a:cs typeface="Arial" charset="0"/>
                </a:rPr>
                <a:t>+2</a:t>
              </a:r>
            </a:p>
          </p:txBody>
        </p:sp>
        <p:grpSp>
          <p:nvGrpSpPr>
            <p:cNvPr id="248856" name="Group 15"/>
            <p:cNvGrpSpPr>
              <a:grpSpLocks/>
            </p:cNvGrpSpPr>
            <p:nvPr/>
          </p:nvGrpSpPr>
          <p:grpSpPr bwMode="auto">
            <a:xfrm>
              <a:off x="1875" y="2410"/>
              <a:ext cx="613" cy="542"/>
              <a:chOff x="1796" y="779"/>
              <a:chExt cx="261" cy="262"/>
            </a:xfrm>
          </p:grpSpPr>
          <p:sp>
            <p:nvSpPr>
              <p:cNvPr id="494608" name="Oval 16"/>
              <p:cNvSpPr>
                <a:spLocks noChangeArrowheads="1"/>
              </p:cNvSpPr>
              <p:nvPr/>
            </p:nvSpPr>
            <p:spPr bwMode="auto">
              <a:xfrm>
                <a:off x="1796" y="779"/>
                <a:ext cx="142" cy="149"/>
              </a:xfrm>
              <a:prstGeom prst="ellipse">
                <a:avLst/>
              </a:prstGeom>
              <a:gradFill rotWithShape="0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69804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b="1">
                  <a:solidFill>
                    <a:srgbClr val="000000"/>
                  </a:solidFill>
                  <a:latin typeface="Arial" pitchFamily="34" charset="0"/>
                  <a:cs typeface="Arial" charset="0"/>
                </a:endParaRPr>
              </a:p>
            </p:txBody>
          </p:sp>
          <p:sp>
            <p:nvSpPr>
              <p:cNvPr id="494609" name="Oval 17"/>
              <p:cNvSpPr>
                <a:spLocks noChangeArrowheads="1"/>
              </p:cNvSpPr>
              <p:nvPr/>
            </p:nvSpPr>
            <p:spPr bwMode="auto">
              <a:xfrm>
                <a:off x="1914" y="892"/>
                <a:ext cx="143" cy="149"/>
              </a:xfrm>
              <a:prstGeom prst="ellipse">
                <a:avLst/>
              </a:prstGeom>
              <a:gradFill rotWithShape="0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69804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b="1">
                  <a:solidFill>
                    <a:srgbClr val="000000"/>
                  </a:solidFill>
                  <a:latin typeface="Arial" pitchFamily="34" charset="0"/>
                  <a:cs typeface="Arial" charset="0"/>
                </a:endParaRPr>
              </a:p>
            </p:txBody>
          </p:sp>
          <p:sp>
            <p:nvSpPr>
              <p:cNvPr id="494610" name="Oval 18"/>
              <p:cNvSpPr>
                <a:spLocks noChangeArrowheads="1"/>
              </p:cNvSpPr>
              <p:nvPr/>
            </p:nvSpPr>
            <p:spPr bwMode="auto">
              <a:xfrm>
                <a:off x="1796" y="892"/>
                <a:ext cx="142" cy="14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69804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b="1">
                  <a:solidFill>
                    <a:srgbClr val="000000"/>
                  </a:solidFill>
                  <a:latin typeface="Arial" pitchFamily="34" charset="0"/>
                  <a:cs typeface="Arial" charset="0"/>
                </a:endParaRPr>
              </a:p>
            </p:txBody>
          </p:sp>
          <p:sp>
            <p:nvSpPr>
              <p:cNvPr id="494611" name="Oval 19"/>
              <p:cNvSpPr>
                <a:spLocks noChangeArrowheads="1"/>
              </p:cNvSpPr>
              <p:nvPr/>
            </p:nvSpPr>
            <p:spPr bwMode="auto">
              <a:xfrm>
                <a:off x="1902" y="804"/>
                <a:ext cx="142" cy="14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69804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800" b="1">
                  <a:solidFill>
                    <a:srgbClr val="000000"/>
                  </a:solidFill>
                  <a:latin typeface="Arial" pitchFamily="34" charset="0"/>
                  <a:cs typeface="Arial" charset="0"/>
                </a:endParaRPr>
              </a:p>
            </p:txBody>
          </p:sp>
        </p:grpSp>
        <p:sp>
          <p:nvSpPr>
            <p:cNvPr id="248857" name="Text Box 20"/>
            <p:cNvSpPr txBox="1">
              <a:spLocks noChangeArrowheads="1"/>
            </p:cNvSpPr>
            <p:nvPr/>
          </p:nvSpPr>
          <p:spPr bwMode="auto">
            <a:xfrm>
              <a:off x="2142" y="2481"/>
              <a:ext cx="296" cy="2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>
                  <a:solidFill>
                    <a:srgbClr val="FFFFFF"/>
                  </a:solidFill>
                  <a:latin typeface="Arial" charset="0"/>
                  <a:cs typeface="Arial" charset="0"/>
                </a:rPr>
                <a:t>+</a:t>
              </a:r>
            </a:p>
          </p:txBody>
        </p:sp>
        <p:sp>
          <p:nvSpPr>
            <p:cNvPr id="248858" name="Text Box 21"/>
            <p:cNvSpPr txBox="1">
              <a:spLocks noChangeArrowheads="1"/>
            </p:cNvSpPr>
            <p:nvPr/>
          </p:nvSpPr>
          <p:spPr bwMode="auto">
            <a:xfrm>
              <a:off x="1894" y="2667"/>
              <a:ext cx="296" cy="2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>
                  <a:solidFill>
                    <a:srgbClr val="FFFFFF"/>
                  </a:solidFill>
                  <a:latin typeface="Arial" charset="0"/>
                  <a:cs typeface="Arial" charset="0"/>
                </a:rPr>
                <a:t>+</a:t>
              </a:r>
            </a:p>
          </p:txBody>
        </p:sp>
      </p:grpSp>
      <p:grpSp>
        <p:nvGrpSpPr>
          <p:cNvPr id="211974" name="Group 27"/>
          <p:cNvGrpSpPr>
            <a:grpSpLocks/>
          </p:cNvGrpSpPr>
          <p:nvPr/>
        </p:nvGrpSpPr>
        <p:grpSpPr bwMode="auto">
          <a:xfrm>
            <a:off x="276225" y="2438400"/>
            <a:ext cx="3324225" cy="3190875"/>
            <a:chOff x="1584" y="1623"/>
            <a:chExt cx="2688" cy="2448"/>
          </a:xfrm>
        </p:grpSpPr>
        <p:grpSp>
          <p:nvGrpSpPr>
            <p:cNvPr id="248842" name="Group 3"/>
            <p:cNvGrpSpPr>
              <a:grpSpLocks/>
            </p:cNvGrpSpPr>
            <p:nvPr/>
          </p:nvGrpSpPr>
          <p:grpSpPr bwMode="auto">
            <a:xfrm>
              <a:off x="1584" y="1623"/>
              <a:ext cx="2688" cy="2448"/>
              <a:chOff x="1107" y="106"/>
              <a:chExt cx="1837" cy="1814"/>
            </a:xfrm>
          </p:grpSpPr>
          <p:sp>
            <p:nvSpPr>
              <p:cNvPr id="248845" name="Oval 4"/>
              <p:cNvSpPr>
                <a:spLocks noChangeArrowheads="1"/>
              </p:cNvSpPr>
              <p:nvPr/>
            </p:nvSpPr>
            <p:spPr bwMode="auto">
              <a:xfrm>
                <a:off x="2151" y="531"/>
                <a:ext cx="58" cy="62"/>
              </a:xfrm>
              <a:prstGeom prst="ellipse">
                <a:avLst/>
              </a:prstGeom>
              <a:gradFill rotWithShape="0">
                <a:gsLst>
                  <a:gs pos="0">
                    <a:srgbClr val="7FFF00"/>
                  </a:gs>
                  <a:gs pos="100000">
                    <a:srgbClr val="59B2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Tx/>
                  <a:buNone/>
                </a:pPr>
                <a:endParaRPr lang="en-US" altLang="en-US" sz="2800" b="1">
                  <a:solidFill>
                    <a:srgbClr val="000000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48846" name="Oval 5"/>
              <p:cNvSpPr>
                <a:spLocks noChangeArrowheads="1"/>
              </p:cNvSpPr>
              <p:nvPr/>
            </p:nvSpPr>
            <p:spPr bwMode="auto">
              <a:xfrm>
                <a:off x="1310" y="747"/>
                <a:ext cx="65" cy="67"/>
              </a:xfrm>
              <a:prstGeom prst="ellipse">
                <a:avLst/>
              </a:prstGeom>
              <a:gradFill rotWithShape="0">
                <a:gsLst>
                  <a:gs pos="0">
                    <a:srgbClr val="7FFF00"/>
                  </a:gs>
                  <a:gs pos="100000">
                    <a:srgbClr val="59B200"/>
                  </a:gs>
                </a:gsLst>
                <a:path path="shape">
                  <a:fillToRect l="50000" t="50000" r="50000" b="50000"/>
                </a:path>
              </a:gradFill>
              <a:ln w="127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Tx/>
                  <a:buNone/>
                </a:pPr>
                <a:endParaRPr lang="en-US" altLang="en-US" sz="2800" b="1">
                  <a:solidFill>
                    <a:srgbClr val="000000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48847" name="Oval 6"/>
              <p:cNvSpPr>
                <a:spLocks noChangeArrowheads="1"/>
              </p:cNvSpPr>
              <p:nvPr/>
            </p:nvSpPr>
            <p:spPr bwMode="auto">
              <a:xfrm rot="1440000">
                <a:off x="1107" y="785"/>
                <a:ext cx="1837" cy="378"/>
              </a:xfrm>
              <a:prstGeom prst="ellipse">
                <a:avLst/>
              </a:prstGeom>
              <a:noFill/>
              <a:ln w="25400">
                <a:solidFill>
                  <a:srgbClr val="7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Tx/>
                  <a:buNone/>
                </a:pPr>
                <a:endParaRPr lang="en-US" altLang="en-US" sz="2800" b="1">
                  <a:solidFill>
                    <a:srgbClr val="000000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48848" name="Oval 7"/>
              <p:cNvSpPr>
                <a:spLocks noChangeArrowheads="1"/>
              </p:cNvSpPr>
              <p:nvPr/>
            </p:nvSpPr>
            <p:spPr bwMode="auto">
              <a:xfrm rot="600000">
                <a:off x="1830" y="106"/>
                <a:ext cx="292" cy="1814"/>
              </a:xfrm>
              <a:prstGeom prst="ellipse">
                <a:avLst/>
              </a:prstGeom>
              <a:noFill/>
              <a:ln w="25400">
                <a:solidFill>
                  <a:srgbClr val="7FFF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fontAlgn="base">
                  <a:spcBef>
                    <a:spcPct val="0"/>
                  </a:spcBef>
                  <a:spcAft>
                    <a:spcPct val="0"/>
                  </a:spcAft>
                  <a:buFontTx/>
                  <a:buNone/>
                </a:pPr>
                <a:endParaRPr lang="en-US" altLang="en-US" sz="2800" b="1">
                  <a:solidFill>
                    <a:srgbClr val="000000"/>
                  </a:solidFill>
                  <a:latin typeface="Arial" charset="0"/>
                  <a:cs typeface="Arial" charset="0"/>
                </a:endParaRPr>
              </a:p>
            </p:txBody>
          </p:sp>
          <p:grpSp>
            <p:nvGrpSpPr>
              <p:cNvPr id="248849" name="Group 8"/>
              <p:cNvGrpSpPr>
                <a:grpSpLocks/>
              </p:cNvGrpSpPr>
              <p:nvPr/>
            </p:nvGrpSpPr>
            <p:grpSpPr bwMode="auto">
              <a:xfrm>
                <a:off x="1796" y="779"/>
                <a:ext cx="261" cy="262"/>
                <a:chOff x="1796" y="779"/>
                <a:chExt cx="261" cy="262"/>
              </a:xfrm>
            </p:grpSpPr>
            <p:sp>
              <p:nvSpPr>
                <p:cNvPr id="38" name="Oval 9"/>
                <p:cNvSpPr>
                  <a:spLocks noChangeArrowheads="1"/>
                </p:cNvSpPr>
                <p:nvPr/>
              </p:nvSpPr>
              <p:spPr bwMode="auto">
                <a:xfrm>
                  <a:off x="1796" y="778"/>
                  <a:ext cx="142" cy="149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69804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800" b="1">
                    <a:solidFill>
                      <a:srgbClr val="000000"/>
                    </a:solidFill>
                    <a:latin typeface="Arial" pitchFamily="34" charset="0"/>
                    <a:cs typeface="Arial" charset="0"/>
                  </a:endParaRPr>
                </a:p>
              </p:txBody>
            </p:sp>
            <p:sp>
              <p:nvSpPr>
                <p:cNvPr id="39" name="Oval 10"/>
                <p:cNvSpPr>
                  <a:spLocks noChangeArrowheads="1"/>
                </p:cNvSpPr>
                <p:nvPr/>
              </p:nvSpPr>
              <p:spPr bwMode="auto">
                <a:xfrm>
                  <a:off x="1914" y="892"/>
                  <a:ext cx="143" cy="149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hlink"/>
                    </a:gs>
                    <a:gs pos="100000">
                      <a:schemeClr val="hlink">
                        <a:gamma/>
                        <a:shade val="69804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800" b="1">
                    <a:solidFill>
                      <a:srgbClr val="000000"/>
                    </a:solidFill>
                    <a:latin typeface="Arial" pitchFamily="34" charset="0"/>
                    <a:cs typeface="Arial" charset="0"/>
                  </a:endParaRPr>
                </a:p>
              </p:txBody>
            </p:sp>
            <p:sp>
              <p:nvSpPr>
                <p:cNvPr id="40" name="Oval 11"/>
                <p:cNvSpPr>
                  <a:spLocks noChangeArrowheads="1"/>
                </p:cNvSpPr>
                <p:nvPr/>
              </p:nvSpPr>
              <p:spPr bwMode="auto">
                <a:xfrm>
                  <a:off x="1796" y="892"/>
                  <a:ext cx="142" cy="149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69804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800" b="1">
                    <a:solidFill>
                      <a:srgbClr val="000000"/>
                    </a:solidFill>
                    <a:latin typeface="Arial" pitchFamily="34" charset="0"/>
                    <a:cs typeface="Arial" charset="0"/>
                  </a:endParaRPr>
                </a:p>
              </p:txBody>
            </p:sp>
            <p:sp>
              <p:nvSpPr>
                <p:cNvPr id="41" name="Oval 12"/>
                <p:cNvSpPr>
                  <a:spLocks noChangeArrowheads="1"/>
                </p:cNvSpPr>
                <p:nvPr/>
              </p:nvSpPr>
              <p:spPr bwMode="auto">
                <a:xfrm>
                  <a:off x="1902" y="805"/>
                  <a:ext cx="142" cy="150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69804"/>
                        <a:invGamma/>
                      </a:schemeClr>
                    </a:gs>
                  </a:gsLst>
                  <a:path path="shape">
                    <a:fillToRect l="50000" t="50000" r="50000" b="50000"/>
                  </a:path>
                </a:gradFill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pPr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/>
                  </a:pPr>
                  <a:endParaRPr lang="en-US" sz="2800" b="1">
                    <a:solidFill>
                      <a:srgbClr val="000000"/>
                    </a:solidFill>
                    <a:latin typeface="Arial" pitchFamily="34" charset="0"/>
                    <a:cs typeface="Arial" charset="0"/>
                  </a:endParaRPr>
                </a:p>
              </p:txBody>
            </p:sp>
          </p:grpSp>
        </p:grpSp>
        <p:sp>
          <p:nvSpPr>
            <p:cNvPr id="248843" name="Rectangle 25"/>
            <p:cNvSpPr>
              <a:spLocks noChangeArrowheads="1"/>
            </p:cNvSpPr>
            <p:nvPr/>
          </p:nvSpPr>
          <p:spPr bwMode="auto">
            <a:xfrm>
              <a:off x="2714" y="2551"/>
              <a:ext cx="285" cy="2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400" b="1">
                  <a:solidFill>
                    <a:srgbClr val="FFFFFF"/>
                  </a:solidFill>
                  <a:latin typeface="Arial" charset="0"/>
                  <a:cs typeface="Arial" charset="0"/>
                </a:rPr>
                <a:t>+</a:t>
              </a:r>
            </a:p>
          </p:txBody>
        </p:sp>
        <p:sp>
          <p:nvSpPr>
            <p:cNvPr id="248844" name="Rectangle 26"/>
            <p:cNvSpPr>
              <a:spLocks noChangeArrowheads="1"/>
            </p:cNvSpPr>
            <p:nvPr/>
          </p:nvSpPr>
          <p:spPr bwMode="auto">
            <a:xfrm>
              <a:off x="2558" y="2674"/>
              <a:ext cx="285" cy="2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400" b="1">
                  <a:solidFill>
                    <a:srgbClr val="FFFFFF"/>
                  </a:solidFill>
                  <a:latin typeface="Arial" charset="0"/>
                  <a:cs typeface="Arial" charset="0"/>
                </a:rPr>
                <a:t>+</a:t>
              </a:r>
            </a:p>
          </p:txBody>
        </p:sp>
      </p:grpSp>
      <p:cxnSp>
        <p:nvCxnSpPr>
          <p:cNvPr id="211975" name="Straight Arrow Connector 4"/>
          <p:cNvCxnSpPr>
            <a:cxnSpLocks noChangeShapeType="1"/>
          </p:cNvCxnSpPr>
          <p:nvPr/>
        </p:nvCxnSpPr>
        <p:spPr bwMode="auto">
          <a:xfrm flipV="1">
            <a:off x="2366963" y="3044825"/>
            <a:ext cx="923925" cy="169863"/>
          </a:xfrm>
          <a:prstGeom prst="straightConnector1">
            <a:avLst/>
          </a:prstGeom>
          <a:noFill/>
          <a:ln w="38100" algn="ctr">
            <a:solidFill>
              <a:schemeClr val="bg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211976" name="Straight Arrow Connector 45"/>
          <p:cNvCxnSpPr>
            <a:cxnSpLocks noChangeShapeType="1"/>
          </p:cNvCxnSpPr>
          <p:nvPr/>
        </p:nvCxnSpPr>
        <p:spPr bwMode="auto">
          <a:xfrm flipH="1">
            <a:off x="577850" y="3762375"/>
            <a:ext cx="92075" cy="788988"/>
          </a:xfrm>
          <a:prstGeom prst="straightConnector1">
            <a:avLst/>
          </a:prstGeom>
          <a:noFill/>
          <a:ln w="38100" algn="ctr">
            <a:solidFill>
              <a:schemeClr val="bg1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211977" name="TextBox 10"/>
          <p:cNvSpPr txBox="1">
            <a:spLocks noChangeArrowheads="1"/>
          </p:cNvSpPr>
          <p:nvPr/>
        </p:nvSpPr>
        <p:spPr bwMode="auto">
          <a:xfrm>
            <a:off x="3592513" y="3824288"/>
            <a:ext cx="766762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400" b="1">
                <a:solidFill>
                  <a:srgbClr val="FFFFFF"/>
                </a:solidFill>
                <a:latin typeface="Arial" charset="0"/>
                <a:cs typeface="Arial" charset="0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3023651885"/>
      </p:ext>
    </p:extLst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119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119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119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1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946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946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494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4597" grpId="0"/>
      <p:bldP spid="494601" grpId="0"/>
      <p:bldP spid="21197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0000CC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00"/>
                </a:solidFill>
                <a:latin typeface="Arial" charset="0"/>
              </a:rPr>
              <a:t>Chemical Evolution Theory</a:t>
            </a:r>
          </a:p>
        </p:txBody>
      </p:sp>
      <p:sp>
        <p:nvSpPr>
          <p:cNvPr id="250883" name="Text Box 3"/>
          <p:cNvSpPr txBox="1">
            <a:spLocks noChangeArrowheads="1"/>
          </p:cNvSpPr>
          <p:nvPr/>
        </p:nvSpPr>
        <p:spPr bwMode="auto">
          <a:xfrm>
            <a:off x="0" y="701675"/>
            <a:ext cx="9144000" cy="181588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FFFF"/>
                </a:solidFill>
                <a:latin typeface="Arial" charset="0"/>
              </a:rPr>
              <a:t>This theory says we are all made from exploded </a:t>
            </a:r>
            <a:r>
              <a:rPr lang="en-US" altLang="en-US" sz="2800" b="1" dirty="0" err="1">
                <a:solidFill>
                  <a:srgbClr val="FFFFFF"/>
                </a:solidFill>
                <a:latin typeface="Arial" charset="0"/>
              </a:rPr>
              <a:t>starstuff</a:t>
            </a:r>
            <a:r>
              <a:rPr lang="en-US" altLang="en-US" sz="2800" b="1" dirty="0">
                <a:solidFill>
                  <a:srgbClr val="FFFFFF"/>
                </a:solidFill>
                <a:latin typeface="Arial" charset="0"/>
              </a:rPr>
              <a:t> – not by God.  Supposedly the big bang </a:t>
            </a:r>
            <a:r>
              <a:rPr lang="en-US" altLang="en-US" sz="2800" b="1" kern="0" spc="-30" dirty="0">
                <a:solidFill>
                  <a:srgbClr val="FFFFFF"/>
                </a:solidFill>
                <a:latin typeface="Arial" charset="0"/>
              </a:rPr>
              <a:t>created hydrogen, helium, a little lithium as well as </a:t>
            </a:r>
            <a:r>
              <a:rPr lang="en-US" altLang="en-US" sz="2800" b="1" dirty="0">
                <a:solidFill>
                  <a:srgbClr val="FFFFFF"/>
                </a:solidFill>
                <a:latin typeface="Arial" charset="0"/>
              </a:rPr>
              <a:t>the other elements having 26 protons or less. </a:t>
            </a:r>
          </a:p>
        </p:txBody>
      </p:sp>
      <p:sp>
        <p:nvSpPr>
          <p:cNvPr id="1216516" name="Text Box 4"/>
          <p:cNvSpPr txBox="1">
            <a:spLocks noChangeArrowheads="1"/>
          </p:cNvSpPr>
          <p:nvPr/>
        </p:nvSpPr>
        <p:spPr bwMode="auto">
          <a:xfrm>
            <a:off x="0" y="4244975"/>
            <a:ext cx="9144000" cy="1373188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800" b="1" spc="-10" dirty="0">
                <a:solidFill>
                  <a:srgbClr val="FFFFFF"/>
                </a:solidFill>
                <a:latin typeface="Arial" charset="0"/>
              </a:rPr>
              <a:t>Interesting,</a:t>
            </a:r>
            <a:r>
              <a:rPr lang="en-US" altLang="en-US" sz="2400" b="1" spc="-1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 spc="-10" dirty="0">
                <a:solidFill>
                  <a:srgbClr val="FFFFFF"/>
                </a:solidFill>
                <a:latin typeface="Arial" charset="0"/>
              </a:rPr>
              <a:t>but</a:t>
            </a:r>
            <a:r>
              <a:rPr lang="en-US" altLang="en-US" sz="800" b="1" spc="-1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 spc="-10" dirty="0">
                <a:solidFill>
                  <a:srgbClr val="FFFFFF"/>
                </a:solidFill>
                <a:latin typeface="Arial" charset="0"/>
              </a:rPr>
              <a:t>-</a:t>
            </a:r>
            <a:r>
              <a:rPr lang="en-US" altLang="en-US" sz="800" b="1" spc="-1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 spc="-10" dirty="0">
                <a:solidFill>
                  <a:srgbClr val="FFFFFF"/>
                </a:solidFill>
                <a:latin typeface="Arial" charset="0"/>
              </a:rPr>
              <a:t>we</a:t>
            </a:r>
            <a:r>
              <a:rPr lang="en-US" altLang="en-US" sz="2400" b="1" spc="-1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 spc="-10" dirty="0">
                <a:solidFill>
                  <a:srgbClr val="FFFFFF"/>
                </a:solidFill>
                <a:latin typeface="Arial" charset="0"/>
              </a:rPr>
              <a:t>wonder</a:t>
            </a:r>
            <a:r>
              <a:rPr lang="en-US" altLang="en-US" sz="800" b="1" spc="-1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 spc="-10" dirty="0">
                <a:solidFill>
                  <a:srgbClr val="FFFFFF"/>
                </a:solidFill>
                <a:latin typeface="Arial" charset="0"/>
              </a:rPr>
              <a:t>-</a:t>
            </a:r>
            <a:r>
              <a:rPr lang="en-US" altLang="en-US" sz="800" b="1" spc="-1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 spc="-10" dirty="0">
                <a:solidFill>
                  <a:srgbClr val="FFFFFF"/>
                </a:solidFill>
                <a:latin typeface="Arial" charset="0"/>
              </a:rPr>
              <a:t>if</a:t>
            </a:r>
            <a:r>
              <a:rPr lang="en-US" altLang="en-US" sz="2400" b="1" spc="-1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 spc="-10" dirty="0">
                <a:solidFill>
                  <a:srgbClr val="FFFFFF"/>
                </a:solidFill>
                <a:latin typeface="Arial" charset="0"/>
              </a:rPr>
              <a:t>it</a:t>
            </a:r>
            <a:r>
              <a:rPr lang="en-US" altLang="en-US" sz="2400" b="1" spc="-1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 spc="-10" dirty="0">
                <a:solidFill>
                  <a:srgbClr val="FFFFFF"/>
                </a:solidFill>
                <a:latin typeface="Arial" charset="0"/>
              </a:rPr>
              <a:t>has</a:t>
            </a:r>
            <a:r>
              <a:rPr lang="en-US" altLang="en-US" sz="2400" b="1" spc="-1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 spc="-10" dirty="0">
                <a:solidFill>
                  <a:srgbClr val="FFFFFF"/>
                </a:solidFill>
                <a:latin typeface="Arial" charset="0"/>
              </a:rPr>
              <a:t>valid</a:t>
            </a:r>
            <a:r>
              <a:rPr lang="en-US" altLang="en-US" sz="2400" b="1" spc="-1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 spc="-10" dirty="0">
                <a:solidFill>
                  <a:srgbClr val="FFFFFF"/>
                </a:solidFill>
                <a:latin typeface="Arial" charset="0"/>
              </a:rPr>
              <a:t>scientific </a:t>
            </a:r>
            <a:r>
              <a:rPr lang="en-US" altLang="en-US" sz="2800" b="1" spc="-20" dirty="0">
                <a:solidFill>
                  <a:srgbClr val="FFFFFF"/>
                </a:solidFill>
                <a:latin typeface="Arial" charset="0"/>
              </a:rPr>
              <a:t>status or is there something </a:t>
            </a:r>
            <a:r>
              <a:rPr lang="en-US" altLang="en-US" sz="2800" b="1" spc="-20" dirty="0">
                <a:solidFill>
                  <a:srgbClr val="FFFF00"/>
                </a:solidFill>
                <a:latin typeface="Arial" charset="0"/>
              </a:rPr>
              <a:t>scientifically</a:t>
            </a:r>
            <a:r>
              <a:rPr lang="en-US" altLang="en-US" sz="2800" b="1" spc="-20" dirty="0">
                <a:solidFill>
                  <a:srgbClr val="FFFFFF"/>
                </a:solidFill>
                <a:latin typeface="Arial" charset="0"/>
              </a:rPr>
              <a:t> lacking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800" b="1" spc="-20" dirty="0">
                <a:solidFill>
                  <a:srgbClr val="FFFFFF"/>
                </a:solidFill>
                <a:latin typeface="Arial" charset="0"/>
              </a:rPr>
              <a:t>with it so as to render the concept ‘fatally flawed’</a:t>
            </a:r>
            <a:r>
              <a:rPr lang="en-US" altLang="en-US" sz="1000" b="1" spc="-2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 spc="-20" dirty="0">
                <a:solidFill>
                  <a:srgbClr val="FFFFFF"/>
                </a:solidFill>
                <a:latin typeface="Arial" charset="0"/>
              </a:rPr>
              <a:t>?</a:t>
            </a:r>
          </a:p>
        </p:txBody>
      </p:sp>
      <p:sp>
        <p:nvSpPr>
          <p:cNvPr id="1216517" name="Text Box 5"/>
          <p:cNvSpPr txBox="1">
            <a:spLocks noChangeArrowheads="1"/>
          </p:cNvSpPr>
          <p:nvPr/>
        </p:nvSpPr>
        <p:spPr bwMode="auto">
          <a:xfrm>
            <a:off x="0" y="2698750"/>
            <a:ext cx="9144000" cy="1373188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FFFF"/>
                </a:solidFill>
                <a:latin typeface="Arial" charset="0"/>
              </a:rPr>
              <a:t>Everything else – carbon, oxygen, &amp; elements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FFFF"/>
                </a:solidFill>
                <a:latin typeface="Arial" charset="0"/>
              </a:rPr>
              <a:t>with </a:t>
            </a:r>
            <a:r>
              <a:rPr lang="en-US" altLang="en-US" sz="2800" b="1" dirty="0">
                <a:solidFill>
                  <a:srgbClr val="FFFF00"/>
                </a:solidFill>
                <a:latin typeface="Arial" charset="0"/>
              </a:rPr>
              <a:t>more than 26 protons </a:t>
            </a:r>
            <a:r>
              <a:rPr lang="en-US" altLang="en-US" sz="2800" b="1" dirty="0">
                <a:solidFill>
                  <a:srgbClr val="FFFFFF"/>
                </a:solidFill>
                <a:latin typeface="Arial" charset="0"/>
              </a:rPr>
              <a:t>that make up animals, plants, man, &amp; Earth itself – was made from stars.</a:t>
            </a:r>
          </a:p>
        </p:txBody>
      </p:sp>
      <p:sp>
        <p:nvSpPr>
          <p:cNvPr id="1216518" name="Text Box 6"/>
          <p:cNvSpPr txBox="1">
            <a:spLocks noChangeArrowheads="1"/>
          </p:cNvSpPr>
          <p:nvPr/>
        </p:nvSpPr>
        <p:spPr bwMode="auto">
          <a:xfrm>
            <a:off x="0" y="5791200"/>
            <a:ext cx="9144000" cy="101566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lnSpc>
                <a:spcPts val="3600"/>
              </a:lnSpc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b="1" kern="0" spc="-40" dirty="0">
                <a:solidFill>
                  <a:srgbClr val="00FF99"/>
                </a:solidFill>
                <a:latin typeface="Arial Narrow" panose="020B0606020202030204" pitchFamily="34" charset="0"/>
              </a:rPr>
              <a:t>Theory Problem</a:t>
            </a:r>
            <a:r>
              <a:rPr lang="en-US" altLang="en-US" b="1" kern="0" spc="-40" dirty="0">
                <a:solidFill>
                  <a:srgbClr val="FFFFFF"/>
                </a:solidFill>
                <a:latin typeface="Arial Narrow" panose="020B0606020202030204" pitchFamily="34" charset="0"/>
              </a:rPr>
              <a:t>: how to produce the “heavy” elements; </a:t>
            </a:r>
          </a:p>
          <a:p>
            <a:pPr algn="ctr" fontAlgn="base">
              <a:lnSpc>
                <a:spcPts val="3600"/>
              </a:lnSpc>
              <a:spcBef>
                <a:spcPts val="0"/>
              </a:spcBef>
              <a:spcAft>
                <a:spcPct val="0"/>
              </a:spcAft>
              <a:buFontTx/>
              <a:buNone/>
            </a:pPr>
            <a:r>
              <a:rPr lang="en-US" altLang="en-US" b="1" dirty="0">
                <a:solidFill>
                  <a:srgbClr val="FFFFFF"/>
                </a:solidFill>
                <a:latin typeface="Arial Narrow" panose="020B0606020202030204" pitchFamily="34" charset="0"/>
              </a:rPr>
              <a:t>those with </a:t>
            </a:r>
            <a:r>
              <a:rPr lang="en-US" altLang="en-US" b="1" dirty="0">
                <a:solidFill>
                  <a:srgbClr val="FFFF00"/>
                </a:solidFill>
                <a:latin typeface="Arial Narrow" panose="020B0606020202030204" pitchFamily="34" charset="0"/>
              </a:rPr>
              <a:t>over 26 protons </a:t>
            </a:r>
            <a:r>
              <a:rPr lang="en-US" altLang="en-US" b="1" dirty="0">
                <a:solidFill>
                  <a:srgbClr val="FFFFFF"/>
                </a:solidFill>
                <a:latin typeface="Arial Narrow" panose="020B0606020202030204" pitchFamily="34" charset="0"/>
              </a:rPr>
              <a:t>in the nucleus</a:t>
            </a:r>
            <a:r>
              <a:rPr lang="en-US" altLang="en-US" sz="600" b="1" dirty="0">
                <a:solidFill>
                  <a:srgbClr val="FFFFFF"/>
                </a:solidFill>
                <a:latin typeface="Arial Narrow" panose="020B0606020202030204" pitchFamily="34" charset="0"/>
              </a:rPr>
              <a:t> </a:t>
            </a:r>
            <a:r>
              <a:rPr lang="en-US" altLang="en-US" b="1" dirty="0">
                <a:solidFill>
                  <a:srgbClr val="FFFFFF"/>
                </a:solidFill>
                <a:latin typeface="Arial Narrow" panose="020B060602020203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539636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16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16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1216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6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216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6516" grpId="0"/>
      <p:bldP spid="1216517" grpId="0"/>
      <p:bldP spid="12165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3333FF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Text Box 4"/>
          <p:cNvSpPr txBox="1">
            <a:spLocks noChangeArrowheads="1"/>
          </p:cNvSpPr>
          <p:nvPr/>
        </p:nvSpPr>
        <p:spPr bwMode="auto">
          <a:xfrm>
            <a:off x="0" y="2895600"/>
            <a:ext cx="9144000" cy="1730375"/>
          </a:xfrm>
          <a:prstGeom prst="rect">
            <a:avLst/>
          </a:prstGeom>
          <a:noFill/>
          <a:ln>
            <a:noFill/>
          </a:ln>
          <a:effectLst>
            <a:outerShdw dist="44450" dir="2999961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When separate nucleons (</a:t>
            </a:r>
            <a:r>
              <a:rPr lang="en-US" altLang="en-US" sz="2800">
                <a:solidFill>
                  <a:srgbClr val="FFFFFF"/>
                </a:solidFill>
                <a:latin typeface="Arial" charset="0"/>
              </a:rPr>
              <a:t>a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>
                <a:solidFill>
                  <a:srgbClr val="FFFFFF"/>
                </a:solidFill>
                <a:latin typeface="Arial" charset="0"/>
              </a:rPr>
              <a:t>proton or a neutron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) </a:t>
            </a:r>
          </a:p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come together to form a nucleus, a tiny amount </a:t>
            </a:r>
          </a:p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of their mass </a:t>
            </a:r>
            <a:r>
              <a:rPr lang="en-US" altLang="en-US" sz="2800">
                <a:solidFill>
                  <a:srgbClr val="FFFFFF"/>
                </a:solidFill>
                <a:latin typeface="Arial" charset="0"/>
              </a:rPr>
              <a:t>(same as </a:t>
            </a:r>
            <a:r>
              <a:rPr lang="en-US" altLang="en-US" sz="2800">
                <a:solidFill>
                  <a:srgbClr val="FFFF00"/>
                </a:solidFill>
                <a:latin typeface="Arial" charset="0"/>
              </a:rPr>
              <a:t>weight</a:t>
            </a:r>
            <a:r>
              <a:rPr lang="en-US" altLang="en-US" sz="2800">
                <a:solidFill>
                  <a:srgbClr val="FFFFFF"/>
                </a:solidFill>
                <a:latin typeface="Arial" charset="0"/>
              </a:rPr>
              <a:t> if on the earth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) is </a:t>
            </a:r>
          </a:p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instantly converted into a large amount of energy.  </a:t>
            </a:r>
          </a:p>
        </p:txBody>
      </p:sp>
      <p:sp>
        <p:nvSpPr>
          <p:cNvPr id="1203205" name="Text Box 5"/>
          <p:cNvSpPr txBox="1">
            <a:spLocks noChangeArrowheads="1"/>
          </p:cNvSpPr>
          <p:nvPr/>
        </p:nvSpPr>
        <p:spPr bwMode="auto">
          <a:xfrm>
            <a:off x="0" y="4705350"/>
            <a:ext cx="9144000" cy="2138363"/>
          </a:xfrm>
          <a:prstGeom prst="rect">
            <a:avLst/>
          </a:prstGeom>
          <a:noFill/>
          <a:ln>
            <a:noFill/>
          </a:ln>
          <a:effectLst>
            <a:outerShdw dist="50800" dir="299997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That energy is called </a:t>
            </a:r>
            <a:r>
              <a:rPr lang="en-US" altLang="en-US" sz="2800" b="1">
                <a:solidFill>
                  <a:srgbClr val="FFFF00"/>
                </a:solidFill>
                <a:latin typeface="Arial" charset="0"/>
              </a:rPr>
              <a:t>binding energy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 because an extremely 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strong force 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inside the nucleus </a:t>
            </a:r>
          </a:p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powerfully snaps the protons &amp; neutrons tightly together – forming the nucleus and a burst of heat. </a:t>
            </a:r>
          </a:p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(</a:t>
            </a:r>
            <a:r>
              <a:rPr lang="en-US" altLang="en-US" sz="2600">
                <a:solidFill>
                  <a:srgbClr val="FFFFFF"/>
                </a:solidFill>
                <a:latin typeface="Arial" charset="0"/>
              </a:rPr>
              <a:t>energy is</a:t>
            </a:r>
            <a:r>
              <a:rPr lang="en-US" altLang="en-US" sz="2600" b="1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600">
                <a:solidFill>
                  <a:srgbClr val="FFFFFF"/>
                </a:solidFill>
                <a:latin typeface="Arial" charset="0"/>
              </a:rPr>
              <a:t>measured in millions of electron volts, or </a:t>
            </a:r>
            <a:r>
              <a:rPr lang="en-US" altLang="en-US" sz="2600">
                <a:solidFill>
                  <a:srgbClr val="FFFF00"/>
                </a:solidFill>
                <a:latin typeface="Arial" charset="0"/>
              </a:rPr>
              <a:t>MeV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)</a:t>
            </a:r>
          </a:p>
        </p:txBody>
      </p:sp>
      <p:grpSp>
        <p:nvGrpSpPr>
          <p:cNvPr id="251908" name="Group 2"/>
          <p:cNvGrpSpPr>
            <a:grpSpLocks/>
          </p:cNvGrpSpPr>
          <p:nvPr/>
        </p:nvGrpSpPr>
        <p:grpSpPr bwMode="auto">
          <a:xfrm>
            <a:off x="161925" y="0"/>
            <a:ext cx="8710613" cy="2925763"/>
            <a:chOff x="161719" y="0"/>
            <a:chExt cx="8710819" cy="2925763"/>
          </a:xfrm>
        </p:grpSpPr>
        <p:sp>
          <p:nvSpPr>
            <p:cNvPr id="251913" name="Text Box 2"/>
            <p:cNvSpPr txBox="1">
              <a:spLocks noChangeArrowheads="1"/>
            </p:cNvSpPr>
            <p:nvPr/>
          </p:nvSpPr>
          <p:spPr bwMode="auto">
            <a:xfrm rot="-5400000">
              <a:off x="-888204" y="1183271"/>
              <a:ext cx="2438400" cy="33855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600" b="1">
                  <a:solidFill>
                    <a:srgbClr val="FFFFFF"/>
                  </a:solidFill>
                  <a:latin typeface="Arial" charset="0"/>
                </a:rPr>
                <a:t>Binding energy in MeV</a:t>
              </a:r>
            </a:p>
          </p:txBody>
        </p:sp>
        <p:sp>
          <p:nvSpPr>
            <p:cNvPr id="251914" name="Text Box 3"/>
            <p:cNvSpPr txBox="1">
              <a:spLocks noChangeArrowheads="1"/>
            </p:cNvSpPr>
            <p:nvPr/>
          </p:nvSpPr>
          <p:spPr bwMode="auto">
            <a:xfrm>
              <a:off x="3273425" y="2740025"/>
              <a:ext cx="2973388" cy="1841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lnSpc>
                  <a:spcPct val="6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Number of Nucleons in the Elements Nucleus</a:t>
              </a:r>
            </a:p>
          </p:txBody>
        </p:sp>
        <p:pic>
          <p:nvPicPr>
            <p:cNvPr id="251915" name="Picture 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8" r="488" b="1126"/>
            <a:stretch>
              <a:fillRect/>
            </a:stretch>
          </p:blipFill>
          <p:spPr bwMode="auto">
            <a:xfrm>
              <a:off x="473075" y="0"/>
              <a:ext cx="8399463" cy="29257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1916" name="Text Box 9"/>
            <p:cNvSpPr txBox="1">
              <a:spLocks noChangeArrowheads="1"/>
            </p:cNvSpPr>
            <p:nvPr/>
          </p:nvSpPr>
          <p:spPr bwMode="auto">
            <a:xfrm>
              <a:off x="2990850" y="1052513"/>
              <a:ext cx="3181350" cy="1428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The greatest binding energy per nucleon (a neutron or proton in a nucleus) occurs near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60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nucleons.  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400" b="1">
                <a:solidFill>
                  <a:srgbClr val="000000"/>
                </a:solidFill>
                <a:latin typeface="Arial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Normally,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fusion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occurs in nuclei with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fewer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than 60 AMU and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fission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for nuclei with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more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than 60 AMU.</a:t>
              </a:r>
            </a:p>
          </p:txBody>
        </p:sp>
        <p:sp>
          <p:nvSpPr>
            <p:cNvPr id="251917" name="Text Box 10"/>
            <p:cNvSpPr txBox="1">
              <a:spLocks noChangeArrowheads="1"/>
            </p:cNvSpPr>
            <p:nvPr/>
          </p:nvSpPr>
          <p:spPr bwMode="auto">
            <a:xfrm>
              <a:off x="2774950" y="2676525"/>
              <a:ext cx="6097588" cy="2215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lnSpc>
                  <a:spcPct val="6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300" b="1">
                  <a:solidFill>
                    <a:srgbClr val="000000"/>
                  </a:solidFill>
                  <a:latin typeface="Arial" charset="0"/>
                </a:rPr>
                <a:t>Number of Nucleons in the Element’s Nucleus = Atomic mass or AMU</a:t>
              </a:r>
            </a:p>
          </p:txBody>
        </p:sp>
        <p:sp>
          <p:nvSpPr>
            <p:cNvPr id="251918" name="Text Box 11"/>
            <p:cNvSpPr txBox="1">
              <a:spLocks noChangeArrowheads="1"/>
            </p:cNvSpPr>
            <p:nvPr/>
          </p:nvSpPr>
          <p:spPr bwMode="auto">
            <a:xfrm>
              <a:off x="1143000" y="1849438"/>
              <a:ext cx="9906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Deuterium-2</a:t>
              </a:r>
            </a:p>
          </p:txBody>
        </p:sp>
        <p:sp>
          <p:nvSpPr>
            <p:cNvPr id="251919" name="Text Box 12"/>
            <p:cNvSpPr txBox="1">
              <a:spLocks noChangeArrowheads="1"/>
            </p:cNvSpPr>
            <p:nvPr/>
          </p:nvSpPr>
          <p:spPr bwMode="auto">
            <a:xfrm>
              <a:off x="1268413" y="1379538"/>
              <a:ext cx="7620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Helium-4</a:t>
              </a:r>
            </a:p>
          </p:txBody>
        </p:sp>
        <p:sp>
          <p:nvSpPr>
            <p:cNvPr id="251920" name="Text Box 13"/>
            <p:cNvSpPr txBox="1">
              <a:spLocks noChangeArrowheads="1"/>
            </p:cNvSpPr>
            <p:nvPr/>
          </p:nvSpPr>
          <p:spPr bwMode="auto">
            <a:xfrm>
              <a:off x="6858000" y="1379538"/>
              <a:ext cx="9906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Uranium-238</a:t>
              </a:r>
            </a:p>
          </p:txBody>
        </p:sp>
        <p:sp>
          <p:nvSpPr>
            <p:cNvPr id="251921" name="Text Box 14"/>
            <p:cNvSpPr txBox="1">
              <a:spLocks noChangeArrowheads="1"/>
            </p:cNvSpPr>
            <p:nvPr/>
          </p:nvSpPr>
          <p:spPr bwMode="auto">
            <a:xfrm>
              <a:off x="990600" y="2073275"/>
              <a:ext cx="9906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1922" name="Line 15"/>
            <p:cNvSpPr>
              <a:spLocks noChangeShapeType="1"/>
            </p:cNvSpPr>
            <p:nvPr/>
          </p:nvSpPr>
          <p:spPr bwMode="auto">
            <a:xfrm>
              <a:off x="820738" y="877888"/>
              <a:ext cx="563563" cy="55403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1923" name="Oval 16"/>
            <p:cNvSpPr>
              <a:spLocks noChangeArrowheads="1"/>
            </p:cNvSpPr>
            <p:nvPr/>
          </p:nvSpPr>
          <p:spPr bwMode="auto">
            <a:xfrm>
              <a:off x="769938" y="817563"/>
              <a:ext cx="76200" cy="762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1924" name="Oval 17"/>
            <p:cNvSpPr>
              <a:spLocks noChangeArrowheads="1"/>
            </p:cNvSpPr>
            <p:nvPr/>
          </p:nvSpPr>
          <p:spPr bwMode="auto">
            <a:xfrm>
              <a:off x="730250" y="2200275"/>
              <a:ext cx="76200" cy="762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1925" name="Line 20"/>
            <p:cNvSpPr>
              <a:spLocks noChangeShapeType="1"/>
            </p:cNvSpPr>
            <p:nvPr/>
          </p:nvSpPr>
          <p:spPr bwMode="auto">
            <a:xfrm flipV="1">
              <a:off x="808038" y="2008188"/>
              <a:ext cx="460375" cy="23018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1926" name="Text Box 21"/>
            <p:cNvSpPr txBox="1">
              <a:spLocks noChangeArrowheads="1"/>
            </p:cNvSpPr>
            <p:nvPr/>
          </p:nvSpPr>
          <p:spPr bwMode="auto">
            <a:xfrm>
              <a:off x="2428875" y="2552700"/>
              <a:ext cx="346075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60</a:t>
              </a:r>
            </a:p>
          </p:txBody>
        </p:sp>
        <p:sp>
          <p:nvSpPr>
            <p:cNvPr id="251927" name="Line 23"/>
            <p:cNvSpPr>
              <a:spLocks noChangeShapeType="1"/>
            </p:cNvSpPr>
            <p:nvPr/>
          </p:nvSpPr>
          <p:spPr bwMode="auto">
            <a:xfrm flipH="1">
              <a:off x="7760709" y="740650"/>
              <a:ext cx="536575" cy="63888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1928" name="Line 22"/>
            <p:cNvSpPr>
              <a:spLocks noChangeShapeType="1"/>
            </p:cNvSpPr>
            <p:nvPr/>
          </p:nvSpPr>
          <p:spPr bwMode="auto">
            <a:xfrm>
              <a:off x="2613830" y="433527"/>
              <a:ext cx="460375" cy="61436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1929" name="Text Box 24"/>
            <p:cNvSpPr txBox="1">
              <a:spLocks noChangeArrowheads="1"/>
            </p:cNvSpPr>
            <p:nvPr/>
          </p:nvSpPr>
          <p:spPr bwMode="auto">
            <a:xfrm>
              <a:off x="3341688" y="133350"/>
              <a:ext cx="3541713" cy="2016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lnSpc>
                  <a:spcPct val="6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Arial" charset="0"/>
                </a:rPr>
                <a:t>Average Binding Energy Per Nucleon (MeV)</a:t>
              </a:r>
            </a:p>
          </p:txBody>
        </p:sp>
      </p:grpSp>
      <p:cxnSp>
        <p:nvCxnSpPr>
          <p:cNvPr id="251909" name="Straight Connector 2"/>
          <p:cNvCxnSpPr>
            <a:cxnSpLocks noChangeShapeType="1"/>
          </p:cNvCxnSpPr>
          <p:nvPr/>
        </p:nvCxnSpPr>
        <p:spPr bwMode="auto">
          <a:xfrm>
            <a:off x="2601913" y="330200"/>
            <a:ext cx="0" cy="2241550"/>
          </a:xfrm>
          <a:prstGeom prst="line">
            <a:avLst/>
          </a:prstGeom>
          <a:noFill/>
          <a:ln w="19050" algn="ctr">
            <a:solidFill>
              <a:srgbClr val="FF0000"/>
            </a:solidFill>
            <a:prstDash val="sys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5" name="Text Box 24"/>
          <p:cNvSpPr txBox="1">
            <a:spLocks noChangeArrowheads="1"/>
          </p:cNvSpPr>
          <p:nvPr/>
        </p:nvSpPr>
        <p:spPr bwMode="auto">
          <a:xfrm>
            <a:off x="412750" y="2987675"/>
            <a:ext cx="8372475" cy="3756025"/>
          </a:xfrm>
          <a:prstGeom prst="rect">
            <a:avLst/>
          </a:prstGeom>
          <a:solidFill>
            <a:schemeClr val="tx1"/>
          </a:solidFill>
          <a:ln w="57150">
            <a:solidFill>
              <a:srgbClr val="00FF99"/>
            </a:solidFill>
            <a:miter lim="800000"/>
            <a:headEnd/>
            <a:tailEnd/>
          </a:ln>
          <a:effectLst>
            <a:outerShdw dist="45791" dir="2021404" algn="ctr" rotWithShape="0">
              <a:schemeClr val="tx1"/>
            </a:outerShdw>
          </a:effec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lang="en-US" altLang="en-US" sz="400" b="1" dirty="0">
              <a:solidFill>
                <a:srgbClr val="00FF99"/>
              </a:solidFill>
              <a:latin typeface="Arial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800" b="1" dirty="0">
                <a:solidFill>
                  <a:srgbClr val="00FF99"/>
                </a:solidFill>
                <a:latin typeface="Arial Narrow" panose="020B0606020202030204" pitchFamily="34" charset="0"/>
              </a:rPr>
              <a:t>As all atom’s centers are composed of neutrally charged neutrons and positively charged protons, the question is: “Why don’t the positively charged protons </a:t>
            </a:r>
            <a:r>
              <a:rPr lang="en-US" altLang="en-US" sz="2800" b="1" dirty="0">
                <a:solidFill>
                  <a:srgbClr val="FFFFFF"/>
                </a:solidFill>
                <a:latin typeface="Arial Narrow" panose="020B0606020202030204" pitchFamily="34" charset="0"/>
              </a:rPr>
              <a:t>repel</a:t>
            </a:r>
            <a:r>
              <a:rPr lang="en-US" altLang="en-US" sz="2800" b="1" dirty="0">
                <a:solidFill>
                  <a:srgbClr val="00FF99"/>
                </a:solidFill>
                <a:latin typeface="Arial Narrow" panose="020B0606020202030204" pitchFamily="34" charset="0"/>
              </a:rPr>
              <a:t> each </a:t>
            </a:r>
            <a:r>
              <a:rPr lang="en-US" altLang="en-US" sz="2800" b="1" kern="0" spc="-30" dirty="0">
                <a:solidFill>
                  <a:srgbClr val="00FF99"/>
                </a:solidFill>
                <a:latin typeface="Arial Narrow" panose="020B0606020202030204" pitchFamily="34" charset="0"/>
              </a:rPr>
              <a:t>another and make the nucleus fly apart”? (</a:t>
            </a:r>
            <a:r>
              <a:rPr lang="en-US" altLang="en-US" sz="2800" kern="0" spc="-30" dirty="0">
                <a:solidFill>
                  <a:srgbClr val="00FF99"/>
                </a:solidFill>
                <a:latin typeface="Arial Narrow" panose="020B0606020202030204" pitchFamily="34" charset="0"/>
              </a:rPr>
              <a:t>no atom remaining</a:t>
            </a:r>
            <a:r>
              <a:rPr lang="en-US" altLang="en-US" sz="2800" b="1" kern="0" spc="-30" dirty="0">
                <a:solidFill>
                  <a:srgbClr val="00FF99"/>
                </a:solidFill>
                <a:latin typeface="Arial Narrow" panose="020B0606020202030204" pitchFamily="34" charset="0"/>
              </a:rPr>
              <a:t>)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lang="en-US" altLang="en-US" sz="600" b="1" dirty="0">
              <a:solidFill>
                <a:srgbClr val="FFFFFF"/>
              </a:solidFill>
              <a:latin typeface="Arial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800" b="1" dirty="0">
                <a:solidFill>
                  <a:srgbClr val="00FF99"/>
                </a:solidFill>
                <a:latin typeface="Arial Narrow" panose="020B0606020202030204" pitchFamily="34" charset="0"/>
              </a:rPr>
              <a:t>The extremely “strong force” </a:t>
            </a:r>
            <a:r>
              <a:rPr lang="en-US" altLang="en-US" sz="2800" b="1" dirty="0">
                <a:solidFill>
                  <a:srgbClr val="FFFFFF"/>
                </a:solidFill>
                <a:latin typeface="Arial Narrow" panose="020B0606020202030204" pitchFamily="34" charset="0"/>
              </a:rPr>
              <a:t>binding energy </a:t>
            </a:r>
            <a:r>
              <a:rPr lang="en-US" altLang="en-US" sz="2800" b="1" dirty="0">
                <a:solidFill>
                  <a:srgbClr val="00FF99"/>
                </a:solidFill>
                <a:latin typeface="Arial Narrow" panose="020B0606020202030204" pitchFamily="34" charset="0"/>
              </a:rPr>
              <a:t>within the nucleus overcomes the repulsive force, but as it only has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800" b="1" dirty="0">
                <a:solidFill>
                  <a:srgbClr val="00FF99"/>
                </a:solidFill>
                <a:latin typeface="Arial Narrow" panose="020B0606020202030204" pitchFamily="34" charset="0"/>
              </a:rPr>
              <a:t>a very short range the </a:t>
            </a:r>
            <a:r>
              <a:rPr lang="en-US" altLang="en-US" sz="2800" b="1" dirty="0">
                <a:solidFill>
                  <a:srgbClr val="FFFFFF"/>
                </a:solidFill>
                <a:latin typeface="Arial Narrow" panose="020B0606020202030204" pitchFamily="34" charset="0"/>
              </a:rPr>
              <a:t>protons</a:t>
            </a:r>
            <a:r>
              <a:rPr lang="en-US" altLang="en-US" sz="2800" b="1" dirty="0">
                <a:solidFill>
                  <a:srgbClr val="00FF99"/>
                </a:solidFill>
                <a:latin typeface="Arial Narrow" panose="020B0606020202030204" pitchFamily="34" charset="0"/>
              </a:rPr>
              <a:t> in the </a:t>
            </a:r>
            <a:r>
              <a:rPr lang="en-US" altLang="en-US" sz="2800" b="1" dirty="0">
                <a:solidFill>
                  <a:srgbClr val="FFFFFF"/>
                </a:solidFill>
                <a:latin typeface="Arial Narrow" panose="020B0606020202030204" pitchFamily="34" charset="0"/>
              </a:rPr>
              <a:t>outer shells </a:t>
            </a:r>
            <a:r>
              <a:rPr lang="en-US" altLang="en-US" sz="2800" b="1" dirty="0">
                <a:solidFill>
                  <a:srgbClr val="00FF99"/>
                </a:solidFill>
                <a:latin typeface="Arial Narrow" panose="020B0606020202030204" pitchFamily="34" charset="0"/>
              </a:rPr>
              <a:t>of the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800" b="1" kern="0" spc="-30" dirty="0">
                <a:solidFill>
                  <a:srgbClr val="FFFFFF"/>
                </a:solidFill>
                <a:latin typeface="Arial Narrow" panose="020B0606020202030204" pitchFamily="34" charset="0"/>
              </a:rPr>
              <a:t>large heavy elements </a:t>
            </a:r>
            <a:r>
              <a:rPr lang="en-US" altLang="en-US" sz="2800" b="1" kern="0" spc="-30" dirty="0">
                <a:solidFill>
                  <a:srgbClr val="00FF99"/>
                </a:solidFill>
                <a:latin typeface="Arial Narrow" panose="020B0606020202030204" pitchFamily="34" charset="0"/>
              </a:rPr>
              <a:t>may be easily striped away </a:t>
            </a:r>
            <a:r>
              <a:rPr lang="en-US" altLang="en-US" sz="2800" b="1" kern="0" spc="-30" dirty="0">
                <a:solidFill>
                  <a:srgbClr val="FFFFFF"/>
                </a:solidFill>
                <a:latin typeface="Arial Narrow" panose="020B0606020202030204" pitchFamily="34" charset="0"/>
              </a:rPr>
              <a:t>=</a:t>
            </a:r>
            <a:r>
              <a:rPr lang="en-US" altLang="en-US" sz="2800" b="1" kern="0" spc="-30" dirty="0">
                <a:solidFill>
                  <a:srgbClr val="00FF99"/>
                </a:solidFill>
                <a:latin typeface="Arial Narrow" panose="020B0606020202030204" pitchFamily="34" charset="0"/>
              </a:rPr>
              <a:t> </a:t>
            </a:r>
            <a:r>
              <a:rPr lang="en-US" altLang="en-US" sz="2800" b="1" kern="0" spc="-30" dirty="0">
                <a:solidFill>
                  <a:srgbClr val="FFFFFF"/>
                </a:solidFill>
                <a:latin typeface="Arial Narrow" panose="020B0606020202030204" pitchFamily="34" charset="0"/>
              </a:rPr>
              <a:t>unstable</a:t>
            </a:r>
            <a:r>
              <a:rPr lang="en-US" altLang="en-US" sz="2400" b="1" kern="0" spc="-30" dirty="0">
                <a:solidFill>
                  <a:srgbClr val="00FF99"/>
                </a:solidFill>
                <a:latin typeface="Arial Narrow" panose="020B0606020202030204" pitchFamily="34" charset="0"/>
              </a:rPr>
              <a:t>.</a:t>
            </a:r>
            <a:endParaRPr lang="en-US" altLang="en-US" sz="2800" b="1" kern="0" spc="-30" dirty="0">
              <a:solidFill>
                <a:srgbClr val="00FF99"/>
              </a:solidFill>
              <a:latin typeface="Arial Narrow" panose="020B0606020202030204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lang="en-US" altLang="en-US" sz="400" b="1" dirty="0">
              <a:solidFill>
                <a:srgbClr val="00FF99"/>
              </a:solidFill>
              <a:latin typeface="Arial Narrow" panose="020B0606020202030204" pitchFamily="34" charset="0"/>
            </a:endParaRPr>
          </a:p>
        </p:txBody>
      </p:sp>
      <p:sp>
        <p:nvSpPr>
          <p:cNvPr id="1203206" name="Text Box 6"/>
          <p:cNvSpPr txBox="1">
            <a:spLocks noChangeArrowheads="1"/>
          </p:cNvSpPr>
          <p:nvPr/>
        </p:nvSpPr>
        <p:spPr bwMode="auto">
          <a:xfrm>
            <a:off x="455613" y="2994025"/>
            <a:ext cx="8307387" cy="3565525"/>
          </a:xfrm>
          <a:prstGeom prst="rect">
            <a:avLst/>
          </a:prstGeom>
          <a:solidFill>
            <a:schemeClr val="tx1"/>
          </a:solidFill>
          <a:ln w="57150" algn="ctr">
            <a:solidFill>
              <a:srgbClr val="00FF99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The peak of the binding energy curve (</a:t>
            </a:r>
            <a:r>
              <a:rPr lang="en-US" altLang="en-US" sz="2800">
                <a:solidFill>
                  <a:srgbClr val="00FF99"/>
                </a:solidFill>
                <a:latin typeface="Arial" charset="0"/>
              </a:rPr>
              <a:t>above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) is around 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60 AMU 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(</a:t>
            </a:r>
            <a:r>
              <a:rPr lang="en-US" altLang="en-US" sz="2800">
                <a:solidFill>
                  <a:srgbClr val="00FF99"/>
                </a:solidFill>
                <a:latin typeface="Arial" charset="0"/>
              </a:rPr>
              <a:t>near iron or nickel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), so 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fusion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 normally 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merges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 into nuclei 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lighter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 than 60.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b="1">
              <a:solidFill>
                <a:srgbClr val="00FF99"/>
              </a:solidFill>
              <a:latin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b="1">
              <a:solidFill>
                <a:srgbClr val="00FF99"/>
              </a:solidFill>
              <a:latin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b="1">
              <a:solidFill>
                <a:srgbClr val="00FF99"/>
              </a:solidFill>
              <a:latin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b="1">
              <a:solidFill>
                <a:srgbClr val="00FF99"/>
              </a:solidFill>
              <a:latin typeface="Arial" charset="0"/>
            </a:endParaRPr>
          </a:p>
        </p:txBody>
      </p:sp>
      <p:sp>
        <p:nvSpPr>
          <p:cNvPr id="1203207" name="Text Box 7"/>
          <p:cNvSpPr txBox="1">
            <a:spLocks noChangeArrowheads="1"/>
          </p:cNvSpPr>
          <p:nvPr/>
        </p:nvSpPr>
        <p:spPr bwMode="auto">
          <a:xfrm>
            <a:off x="554038" y="4662488"/>
            <a:ext cx="8112125" cy="190817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800" b="1" dirty="0">
                <a:solidFill>
                  <a:srgbClr val="00FF99"/>
                </a:solidFill>
                <a:latin typeface="Arial" charset="0"/>
              </a:rPr>
              <a:t>Moreover, the closer the nuclei’s mass is to </a:t>
            </a:r>
            <a:r>
              <a:rPr lang="en-US" altLang="en-US" sz="2800" b="1" kern="0" spc="-20" dirty="0">
                <a:solidFill>
                  <a:srgbClr val="00FF99"/>
                </a:solidFill>
                <a:latin typeface="Arial" charset="0"/>
              </a:rPr>
              <a:t>that of</a:t>
            </a:r>
            <a:r>
              <a:rPr lang="en-US" altLang="en-US" sz="2400" b="1" kern="0" spc="-20" dirty="0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 kern="0" spc="-20" dirty="0">
                <a:solidFill>
                  <a:srgbClr val="00FF99"/>
                </a:solidFill>
                <a:latin typeface="Arial" charset="0"/>
              </a:rPr>
              <a:t>the iron (</a:t>
            </a:r>
            <a:r>
              <a:rPr lang="en-US" altLang="en-US" sz="2800" b="1" kern="0" spc="-20" baseline="-25000" dirty="0">
                <a:solidFill>
                  <a:srgbClr val="00FF99"/>
                </a:solidFill>
                <a:latin typeface="Arial" charset="0"/>
              </a:rPr>
              <a:t>26</a:t>
            </a:r>
            <a:r>
              <a:rPr lang="en-US" altLang="en-US" sz="2800" b="1" kern="0" spc="-20" dirty="0">
                <a:solidFill>
                  <a:srgbClr val="00FF99"/>
                </a:solidFill>
                <a:latin typeface="Arial" charset="0"/>
              </a:rPr>
              <a:t>Fe</a:t>
            </a:r>
            <a:r>
              <a:rPr lang="en-US" altLang="en-US" sz="2800" b="1" kern="0" spc="-20" baseline="30000" dirty="0">
                <a:solidFill>
                  <a:srgbClr val="FFFFFF"/>
                </a:solidFill>
                <a:latin typeface="Arial" charset="0"/>
              </a:rPr>
              <a:t>56</a:t>
            </a:r>
            <a:r>
              <a:rPr lang="en-US" altLang="en-US" sz="2800" b="1" kern="0" spc="-20" dirty="0">
                <a:solidFill>
                  <a:srgbClr val="00FF99"/>
                </a:solidFill>
                <a:latin typeface="Arial" charset="0"/>
              </a:rPr>
              <a:t>)</a:t>
            </a:r>
            <a:r>
              <a:rPr lang="en-US" altLang="en-US" sz="2400" b="1" kern="0" spc="-20" dirty="0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 kern="0" spc="-20" dirty="0">
                <a:solidFill>
                  <a:srgbClr val="00FF99"/>
                </a:solidFill>
                <a:latin typeface="Arial" charset="0"/>
              </a:rPr>
              <a:t>or</a:t>
            </a:r>
            <a:r>
              <a:rPr lang="en-US" altLang="en-US" sz="2400" b="1" kern="0" spc="-20" dirty="0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 kern="0" spc="-20" dirty="0">
                <a:solidFill>
                  <a:srgbClr val="00FF99"/>
                </a:solidFill>
                <a:latin typeface="Arial" charset="0"/>
              </a:rPr>
              <a:t>nickel (</a:t>
            </a:r>
            <a:r>
              <a:rPr lang="en-US" altLang="en-US" sz="2800" b="1" kern="0" spc="-20" baseline="-25000" dirty="0">
                <a:solidFill>
                  <a:srgbClr val="00FF99"/>
                </a:solidFill>
                <a:latin typeface="Arial" charset="0"/>
              </a:rPr>
              <a:t>28</a:t>
            </a:r>
            <a:r>
              <a:rPr lang="en-US" altLang="en-US" sz="2800" b="1" kern="0" spc="-20" dirty="0">
                <a:solidFill>
                  <a:srgbClr val="00FF99"/>
                </a:solidFill>
                <a:latin typeface="Arial" charset="0"/>
              </a:rPr>
              <a:t>Ni</a:t>
            </a:r>
            <a:r>
              <a:rPr lang="en-US" altLang="en-US" sz="2800" b="1" kern="0" spc="-20" baseline="30000" dirty="0">
                <a:solidFill>
                  <a:srgbClr val="FFFFFF"/>
                </a:solidFill>
                <a:latin typeface="Arial" charset="0"/>
              </a:rPr>
              <a:t>58</a:t>
            </a:r>
            <a:r>
              <a:rPr lang="en-US" altLang="en-US" sz="2800" b="1" kern="0" spc="-20" dirty="0">
                <a:solidFill>
                  <a:srgbClr val="00FF99"/>
                </a:solidFill>
                <a:latin typeface="Arial" charset="0"/>
              </a:rPr>
              <a:t>)</a:t>
            </a:r>
            <a:r>
              <a:rPr lang="en-US" altLang="en-US" sz="2400" b="1" kern="0" spc="-20" dirty="0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 kern="0" spc="-20" dirty="0">
                <a:solidFill>
                  <a:srgbClr val="00FF99"/>
                </a:solidFill>
                <a:latin typeface="Arial" charset="0"/>
              </a:rPr>
              <a:t>nucleus 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</a:rPr>
              <a:t>the more binding energy</a:t>
            </a:r>
            <a:r>
              <a:rPr lang="en-US" altLang="en-US" sz="2800" b="1" dirty="0">
                <a:solidFill>
                  <a:srgbClr val="00FF99"/>
                </a:solidFill>
                <a:latin typeface="Arial" charset="0"/>
              </a:rPr>
              <a:t>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800" b="1" dirty="0">
                <a:solidFill>
                  <a:srgbClr val="00FF99"/>
                </a:solidFill>
                <a:latin typeface="Arial" charset="0"/>
              </a:rPr>
              <a:t>that</a:t>
            </a:r>
            <a:r>
              <a:rPr lang="en-US" altLang="en-US" sz="2400" b="1" dirty="0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 dirty="0">
                <a:solidFill>
                  <a:srgbClr val="00FF99"/>
                </a:solidFill>
                <a:latin typeface="Arial" charset="0"/>
              </a:rPr>
              <a:t>nucleus</a:t>
            </a:r>
            <a:r>
              <a:rPr lang="en-US" altLang="en-US" sz="2400" b="1" dirty="0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 dirty="0">
                <a:solidFill>
                  <a:srgbClr val="00FF99"/>
                </a:solidFill>
                <a:latin typeface="Arial" charset="0"/>
              </a:rPr>
              <a:t>has</a:t>
            </a:r>
            <a:r>
              <a:rPr lang="en-US" altLang="en-US" sz="2400" b="1" dirty="0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 dirty="0">
                <a:solidFill>
                  <a:srgbClr val="00FF99"/>
                </a:solidFill>
                <a:latin typeface="Arial" charset="0"/>
              </a:rPr>
              <a:t>per</a:t>
            </a:r>
            <a:r>
              <a:rPr lang="en-US" altLang="en-US" sz="2400" b="1" dirty="0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 dirty="0">
                <a:solidFill>
                  <a:srgbClr val="00FF99"/>
                </a:solidFill>
                <a:latin typeface="Arial" charset="0"/>
              </a:rPr>
              <a:t>nucleon</a:t>
            </a:r>
            <a:r>
              <a:rPr lang="en-US" altLang="en-US" sz="2400" b="1" dirty="0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 dirty="0">
                <a:solidFill>
                  <a:srgbClr val="00FF99"/>
                </a:solidFill>
                <a:latin typeface="Arial" charset="0"/>
              </a:rPr>
              <a:t>(</a:t>
            </a:r>
            <a:r>
              <a:rPr lang="en-US" altLang="en-US" sz="2700" dirty="0">
                <a:solidFill>
                  <a:srgbClr val="00FF99"/>
                </a:solidFill>
                <a:latin typeface="Arial" charset="0"/>
              </a:rPr>
              <a:t>proton</a:t>
            </a:r>
            <a:r>
              <a:rPr lang="en-US" altLang="en-US" sz="2000" dirty="0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700" dirty="0">
                <a:solidFill>
                  <a:srgbClr val="00FF99"/>
                </a:solidFill>
                <a:latin typeface="Arial" charset="0"/>
              </a:rPr>
              <a:t>or</a:t>
            </a:r>
            <a:r>
              <a:rPr lang="en-US" altLang="en-US" sz="2000" dirty="0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700" dirty="0">
                <a:solidFill>
                  <a:srgbClr val="00FF99"/>
                </a:solidFill>
                <a:latin typeface="Arial" charset="0"/>
              </a:rPr>
              <a:t>neutron</a:t>
            </a:r>
            <a:r>
              <a:rPr lang="en-US" altLang="en-US" sz="2800" b="1" dirty="0">
                <a:solidFill>
                  <a:srgbClr val="00FF99"/>
                </a:solidFill>
                <a:latin typeface="Arial" charset="0"/>
              </a:rPr>
              <a:t>).</a:t>
            </a:r>
            <a:endParaRPr lang="en-US" altLang="en-US" sz="2800" b="1" dirty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438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03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03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03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03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03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3205" grpId="0"/>
      <p:bldP spid="25" grpId="0" animBg="1"/>
      <p:bldP spid="25" grpId="1" animBg="1"/>
      <p:bldP spid="1203206" grpId="0" animBg="1"/>
      <p:bldP spid="120320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3333FF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Text Box 2"/>
          <p:cNvSpPr txBox="1">
            <a:spLocks noChangeArrowheads="1"/>
          </p:cNvSpPr>
          <p:nvPr/>
        </p:nvSpPr>
        <p:spPr bwMode="auto">
          <a:xfrm>
            <a:off x="0" y="3044825"/>
            <a:ext cx="9144000" cy="1717675"/>
          </a:xfrm>
          <a:prstGeom prst="rect">
            <a:avLst/>
          </a:prstGeom>
          <a:noFill/>
          <a:ln>
            <a:noFill/>
          </a:ln>
          <a:effectLst>
            <a:outerShdw dist="44450" dir="2999961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For example, a deuterium (hydrogen-2) nucleus contains a proton and a </a:t>
            </a:r>
            <a:r>
              <a:rPr lang="en-US" altLang="en-US" sz="2800" b="1">
                <a:solidFill>
                  <a:srgbClr val="FFFF00"/>
                </a:solidFill>
                <a:latin typeface="Arial" charset="0"/>
              </a:rPr>
              <a:t>neutron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.  It has a total binding energy of about </a:t>
            </a:r>
            <a:r>
              <a:rPr lang="en-US" altLang="en-US" sz="2800" b="1">
                <a:solidFill>
                  <a:srgbClr val="FFFF00"/>
                </a:solidFill>
                <a:latin typeface="Arial" charset="0"/>
              </a:rPr>
              <a:t>2.2 MeV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, so the average binding energy per nucleon is about </a:t>
            </a:r>
            <a:r>
              <a:rPr lang="en-US" altLang="en-US" sz="2800" b="1">
                <a:solidFill>
                  <a:srgbClr val="FFFF00"/>
                </a:solidFill>
                <a:latin typeface="Arial" charset="0"/>
              </a:rPr>
              <a:t>1.1 MeV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. </a:t>
            </a:r>
          </a:p>
        </p:txBody>
      </p:sp>
      <p:sp>
        <p:nvSpPr>
          <p:cNvPr id="1223683" name="Text Box 3"/>
          <p:cNvSpPr txBox="1">
            <a:spLocks noChangeArrowheads="1"/>
          </p:cNvSpPr>
          <p:nvPr/>
        </p:nvSpPr>
        <p:spPr bwMode="auto">
          <a:xfrm>
            <a:off x="0" y="5053013"/>
            <a:ext cx="9144000" cy="1717675"/>
          </a:xfrm>
          <a:prstGeom prst="rect">
            <a:avLst/>
          </a:prstGeom>
          <a:noFill/>
          <a:ln>
            <a:noFill/>
          </a:ln>
          <a:effectLst>
            <a:outerShdw dist="44450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800" b="1" dirty="0">
                <a:solidFill>
                  <a:srgbClr val="FFFFFF"/>
                </a:solidFill>
                <a:latin typeface="Arial" charset="0"/>
              </a:rPr>
              <a:t>If two deuterium nuclei </a:t>
            </a:r>
            <a:r>
              <a:rPr lang="en-US" altLang="en-US" sz="2800" b="1" dirty="0">
                <a:solidFill>
                  <a:srgbClr val="FFFF00"/>
                </a:solidFill>
                <a:latin typeface="Arial" charset="0"/>
              </a:rPr>
              <a:t>merge</a:t>
            </a:r>
            <a:r>
              <a:rPr lang="en-US" altLang="en-US" sz="2800" b="1" dirty="0">
                <a:solidFill>
                  <a:srgbClr val="FFFFFF"/>
                </a:solidFill>
                <a:latin typeface="Arial" charset="0"/>
              </a:rPr>
              <a:t> to become helium, </a:t>
            </a:r>
          </a:p>
          <a:p>
            <a:pPr algn="ctr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800" b="1" dirty="0">
                <a:solidFill>
                  <a:srgbClr val="FFFFFF"/>
                </a:solidFill>
                <a:latin typeface="Arial" charset="0"/>
              </a:rPr>
              <a:t>2.2 MeV + 2.2 MeV of binding energy per nucleon </a:t>
            </a:r>
          </a:p>
          <a:p>
            <a:pPr algn="ctr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800" b="1" spc="-20" dirty="0">
                <a:solidFill>
                  <a:srgbClr val="FFFFFF"/>
                </a:solidFill>
                <a:latin typeface="Arial" charset="0"/>
              </a:rPr>
              <a:t>are </a:t>
            </a:r>
            <a:r>
              <a:rPr lang="en-US" altLang="en-US" sz="2800" b="1" spc="-20" dirty="0">
                <a:solidFill>
                  <a:srgbClr val="FFFF00"/>
                </a:solidFill>
                <a:latin typeface="Arial" charset="0"/>
              </a:rPr>
              <a:t>replaced</a:t>
            </a:r>
            <a:r>
              <a:rPr lang="en-US" altLang="en-US" sz="2800" b="1" spc="-20" dirty="0">
                <a:solidFill>
                  <a:srgbClr val="FFFFFF"/>
                </a:solidFill>
                <a:latin typeface="Arial" charset="0"/>
              </a:rPr>
              <a:t> by helium-4’s average binding energy </a:t>
            </a:r>
          </a:p>
          <a:p>
            <a:pPr algn="ctr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800" b="1" dirty="0">
                <a:solidFill>
                  <a:srgbClr val="FFFFFF"/>
                </a:solidFill>
                <a:latin typeface="Arial" charset="0"/>
              </a:rPr>
              <a:t>of </a:t>
            </a:r>
            <a:r>
              <a:rPr lang="en-US" altLang="en-US" sz="2800" b="1" dirty="0">
                <a:solidFill>
                  <a:srgbClr val="FFFF00"/>
                </a:solidFill>
                <a:latin typeface="Arial" charset="0"/>
              </a:rPr>
              <a:t>7.1 MeV</a:t>
            </a:r>
            <a:r>
              <a:rPr lang="en-US" altLang="en-US" sz="2800" b="1" dirty="0">
                <a:solidFill>
                  <a:srgbClr val="FFFFFF"/>
                </a:solidFill>
                <a:latin typeface="Arial" charset="0"/>
              </a:rPr>
              <a:t> per nucleon (</a:t>
            </a:r>
            <a:r>
              <a:rPr lang="en-US" altLang="en-US" sz="2800" dirty="0">
                <a:solidFill>
                  <a:srgbClr val="FFFFFF"/>
                </a:solidFill>
                <a:latin typeface="Arial" charset="0"/>
              </a:rPr>
              <a:t>for a total of 4 x 7.1 MeV</a:t>
            </a:r>
            <a:r>
              <a:rPr lang="en-US" altLang="en-US" sz="2800" b="1" dirty="0">
                <a:solidFill>
                  <a:srgbClr val="FFFFFF"/>
                </a:solidFill>
                <a:latin typeface="Arial" charset="0"/>
              </a:rPr>
              <a:t>). </a:t>
            </a:r>
          </a:p>
        </p:txBody>
      </p:sp>
      <p:sp>
        <p:nvSpPr>
          <p:cNvPr id="1223704" name="Text Box 24"/>
          <p:cNvSpPr txBox="1">
            <a:spLocks noChangeArrowheads="1"/>
          </p:cNvSpPr>
          <p:nvPr/>
        </p:nvSpPr>
        <p:spPr bwMode="auto">
          <a:xfrm>
            <a:off x="385763" y="3006725"/>
            <a:ext cx="8372475" cy="1995488"/>
          </a:xfrm>
          <a:prstGeom prst="rect">
            <a:avLst/>
          </a:prstGeom>
          <a:solidFill>
            <a:schemeClr val="tx1"/>
          </a:solidFill>
          <a:ln w="76200">
            <a:solidFill>
              <a:srgbClr val="00FF99"/>
            </a:solidFill>
            <a:miter lim="800000"/>
            <a:headEnd/>
            <a:tailEnd/>
          </a:ln>
          <a:effectLst>
            <a:outerShdw dist="45791" dir="2021404" algn="ctr" rotWithShape="0">
              <a:schemeClr val="tx1"/>
            </a:outerShdw>
          </a:effec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200" b="1">
              <a:solidFill>
                <a:srgbClr val="00FF99"/>
              </a:solidFill>
              <a:latin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00FF99"/>
                </a:solidFill>
                <a:latin typeface="Arial" charset="0"/>
              </a:rPr>
              <a:t>The gain in binding energy becomes emitted heat.   This merging of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00FF99"/>
                </a:solidFill>
                <a:latin typeface="Arial" charset="0"/>
              </a:rPr>
              <a:t>light weight nuclei is called </a:t>
            </a:r>
            <a:r>
              <a:rPr lang="en-US" altLang="en-US" b="1">
                <a:solidFill>
                  <a:srgbClr val="FFFFFF"/>
                </a:solidFill>
                <a:latin typeface="Arial" charset="0"/>
              </a:rPr>
              <a:t>fusion</a:t>
            </a:r>
            <a:r>
              <a:rPr lang="en-US" altLang="en-US" b="1">
                <a:solidFill>
                  <a:srgbClr val="00FF99"/>
                </a:solidFill>
                <a:latin typeface="Arial" charset="0"/>
              </a:rPr>
              <a:t>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200" b="1">
                <a:solidFill>
                  <a:srgbClr val="00FF99"/>
                </a:solidFill>
                <a:latin typeface="Arial" charset="0"/>
              </a:rPr>
              <a:t> </a:t>
            </a:r>
          </a:p>
        </p:txBody>
      </p:sp>
      <p:grpSp>
        <p:nvGrpSpPr>
          <p:cNvPr id="252933" name="Group 41"/>
          <p:cNvGrpSpPr>
            <a:grpSpLocks/>
          </p:cNvGrpSpPr>
          <p:nvPr/>
        </p:nvGrpSpPr>
        <p:grpSpPr bwMode="auto">
          <a:xfrm>
            <a:off x="473075" y="0"/>
            <a:ext cx="8399463" cy="2925763"/>
            <a:chOff x="473075" y="0"/>
            <a:chExt cx="8399463" cy="2925763"/>
          </a:xfrm>
        </p:grpSpPr>
        <p:sp>
          <p:nvSpPr>
            <p:cNvPr id="252938" name="Text Box 3"/>
            <p:cNvSpPr txBox="1">
              <a:spLocks noChangeArrowheads="1"/>
            </p:cNvSpPr>
            <p:nvPr/>
          </p:nvSpPr>
          <p:spPr bwMode="auto">
            <a:xfrm>
              <a:off x="3273425" y="2740025"/>
              <a:ext cx="2973388" cy="1841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lnSpc>
                  <a:spcPct val="6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Number of Nucleons in the Elements Nucleus</a:t>
              </a:r>
            </a:p>
          </p:txBody>
        </p:sp>
        <p:pic>
          <p:nvPicPr>
            <p:cNvPr id="252939" name="Picture 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8" r="488" b="1126"/>
            <a:stretch>
              <a:fillRect/>
            </a:stretch>
          </p:blipFill>
          <p:spPr bwMode="auto">
            <a:xfrm>
              <a:off x="473075" y="0"/>
              <a:ext cx="8399463" cy="29257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2940" name="Text Box 9"/>
            <p:cNvSpPr txBox="1">
              <a:spLocks noChangeArrowheads="1"/>
            </p:cNvSpPr>
            <p:nvPr/>
          </p:nvSpPr>
          <p:spPr bwMode="auto">
            <a:xfrm>
              <a:off x="2990850" y="1052513"/>
              <a:ext cx="3181350" cy="1428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The greatest binding energy per nucleon (a neutron or proton in a nucleus) occurs near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60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nucleons.  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400" b="1">
                <a:solidFill>
                  <a:srgbClr val="000000"/>
                </a:solidFill>
                <a:latin typeface="Arial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Normally,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fusion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occurs in nuclei with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fewer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than 60 AMU and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fission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for nuclei with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more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than 60 AMU.</a:t>
              </a:r>
            </a:p>
          </p:txBody>
        </p:sp>
        <p:sp>
          <p:nvSpPr>
            <p:cNvPr id="252941" name="Text Box 10"/>
            <p:cNvSpPr txBox="1">
              <a:spLocks noChangeArrowheads="1"/>
            </p:cNvSpPr>
            <p:nvPr/>
          </p:nvSpPr>
          <p:spPr bwMode="auto">
            <a:xfrm>
              <a:off x="3063875" y="2676525"/>
              <a:ext cx="3541713" cy="2016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lnSpc>
                  <a:spcPct val="6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Arial" charset="0"/>
                </a:rPr>
                <a:t>Number of Nucleons in the Element’s Nucleus</a:t>
              </a:r>
            </a:p>
          </p:txBody>
        </p:sp>
        <p:sp>
          <p:nvSpPr>
            <p:cNvPr id="252942" name="Text Box 11"/>
            <p:cNvSpPr txBox="1">
              <a:spLocks noChangeArrowheads="1"/>
            </p:cNvSpPr>
            <p:nvPr/>
          </p:nvSpPr>
          <p:spPr bwMode="auto">
            <a:xfrm>
              <a:off x="1143000" y="1849438"/>
              <a:ext cx="9906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Deuterium-2</a:t>
              </a:r>
            </a:p>
          </p:txBody>
        </p:sp>
        <p:sp>
          <p:nvSpPr>
            <p:cNvPr id="252943" name="Text Box 12"/>
            <p:cNvSpPr txBox="1">
              <a:spLocks noChangeArrowheads="1"/>
            </p:cNvSpPr>
            <p:nvPr/>
          </p:nvSpPr>
          <p:spPr bwMode="auto">
            <a:xfrm>
              <a:off x="1268413" y="1379538"/>
              <a:ext cx="7620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Helium-4</a:t>
              </a:r>
            </a:p>
          </p:txBody>
        </p:sp>
        <p:sp>
          <p:nvSpPr>
            <p:cNvPr id="252944" name="Text Box 13"/>
            <p:cNvSpPr txBox="1">
              <a:spLocks noChangeArrowheads="1"/>
            </p:cNvSpPr>
            <p:nvPr/>
          </p:nvSpPr>
          <p:spPr bwMode="auto">
            <a:xfrm>
              <a:off x="6858000" y="1379538"/>
              <a:ext cx="9906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Uranium-238</a:t>
              </a:r>
            </a:p>
          </p:txBody>
        </p:sp>
        <p:sp>
          <p:nvSpPr>
            <p:cNvPr id="252945" name="Text Box 14"/>
            <p:cNvSpPr txBox="1">
              <a:spLocks noChangeArrowheads="1"/>
            </p:cNvSpPr>
            <p:nvPr/>
          </p:nvSpPr>
          <p:spPr bwMode="auto">
            <a:xfrm>
              <a:off x="990600" y="2073275"/>
              <a:ext cx="9906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2946" name="Line 15"/>
            <p:cNvSpPr>
              <a:spLocks noChangeShapeType="1"/>
            </p:cNvSpPr>
            <p:nvPr/>
          </p:nvSpPr>
          <p:spPr bwMode="auto">
            <a:xfrm>
              <a:off x="820738" y="877888"/>
              <a:ext cx="563563" cy="55403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2947" name="Oval 16"/>
            <p:cNvSpPr>
              <a:spLocks noChangeArrowheads="1"/>
            </p:cNvSpPr>
            <p:nvPr/>
          </p:nvSpPr>
          <p:spPr bwMode="auto">
            <a:xfrm>
              <a:off x="769938" y="817563"/>
              <a:ext cx="76200" cy="762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2948" name="Oval 17"/>
            <p:cNvSpPr>
              <a:spLocks noChangeArrowheads="1"/>
            </p:cNvSpPr>
            <p:nvPr/>
          </p:nvSpPr>
          <p:spPr bwMode="auto">
            <a:xfrm>
              <a:off x="730250" y="2200275"/>
              <a:ext cx="76200" cy="762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2949" name="Line 20"/>
            <p:cNvSpPr>
              <a:spLocks noChangeShapeType="1"/>
            </p:cNvSpPr>
            <p:nvPr/>
          </p:nvSpPr>
          <p:spPr bwMode="auto">
            <a:xfrm flipV="1">
              <a:off x="808038" y="2008188"/>
              <a:ext cx="460375" cy="23018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2950" name="Text Box 21"/>
            <p:cNvSpPr txBox="1">
              <a:spLocks noChangeArrowheads="1"/>
            </p:cNvSpPr>
            <p:nvPr/>
          </p:nvSpPr>
          <p:spPr bwMode="auto">
            <a:xfrm>
              <a:off x="2428875" y="2552700"/>
              <a:ext cx="346075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60</a:t>
              </a:r>
            </a:p>
          </p:txBody>
        </p:sp>
        <p:sp>
          <p:nvSpPr>
            <p:cNvPr id="252951" name="Line 23"/>
            <p:cNvSpPr>
              <a:spLocks noChangeShapeType="1"/>
            </p:cNvSpPr>
            <p:nvPr/>
          </p:nvSpPr>
          <p:spPr bwMode="auto">
            <a:xfrm flipH="1">
              <a:off x="7760709" y="740650"/>
              <a:ext cx="536575" cy="63888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2952" name="Line 22"/>
            <p:cNvSpPr>
              <a:spLocks noChangeShapeType="1"/>
            </p:cNvSpPr>
            <p:nvPr/>
          </p:nvSpPr>
          <p:spPr bwMode="auto">
            <a:xfrm>
              <a:off x="2613830" y="433527"/>
              <a:ext cx="460375" cy="61436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2953" name="Text Box 24"/>
            <p:cNvSpPr txBox="1">
              <a:spLocks noChangeArrowheads="1"/>
            </p:cNvSpPr>
            <p:nvPr/>
          </p:nvSpPr>
          <p:spPr bwMode="auto">
            <a:xfrm>
              <a:off x="3341688" y="133350"/>
              <a:ext cx="3541713" cy="2016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lnSpc>
                  <a:spcPct val="6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Arial" charset="0"/>
                </a:rPr>
                <a:t>Average Binding Energy Per Nucleon (MeV)</a:t>
              </a:r>
            </a:p>
          </p:txBody>
        </p:sp>
      </p:grpSp>
      <p:sp>
        <p:nvSpPr>
          <p:cNvPr id="1223705" name="Line 25"/>
          <p:cNvSpPr>
            <a:spLocks noChangeShapeType="1"/>
          </p:cNvSpPr>
          <p:nvPr/>
        </p:nvSpPr>
        <p:spPr bwMode="auto">
          <a:xfrm flipH="1">
            <a:off x="782638" y="1011238"/>
            <a:ext cx="38100" cy="1112837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252935" name="Straight Connector 23"/>
          <p:cNvCxnSpPr>
            <a:cxnSpLocks noChangeShapeType="1"/>
          </p:cNvCxnSpPr>
          <p:nvPr/>
        </p:nvCxnSpPr>
        <p:spPr bwMode="auto">
          <a:xfrm>
            <a:off x="2601913" y="330200"/>
            <a:ext cx="0" cy="2241550"/>
          </a:xfrm>
          <a:prstGeom prst="line">
            <a:avLst/>
          </a:prstGeom>
          <a:noFill/>
          <a:ln w="19050" algn="ctr">
            <a:solidFill>
              <a:srgbClr val="FF0000"/>
            </a:solidFill>
            <a:prstDash val="sys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52936" name="Text Box 2"/>
          <p:cNvSpPr txBox="1">
            <a:spLocks noChangeArrowheads="1"/>
          </p:cNvSpPr>
          <p:nvPr/>
        </p:nvSpPr>
        <p:spPr bwMode="auto">
          <a:xfrm rot="-5400000">
            <a:off x="-888206" y="1183481"/>
            <a:ext cx="2438400" cy="33813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600" b="1">
                <a:solidFill>
                  <a:srgbClr val="FFFFFF"/>
                </a:solidFill>
                <a:latin typeface="Arial" charset="0"/>
              </a:rPr>
              <a:t>Binding energy in MeV</a:t>
            </a:r>
          </a:p>
        </p:txBody>
      </p:sp>
      <p:sp>
        <p:nvSpPr>
          <p:cNvPr id="252937" name="Text Box 10"/>
          <p:cNvSpPr txBox="1">
            <a:spLocks noChangeArrowheads="1"/>
          </p:cNvSpPr>
          <p:nvPr/>
        </p:nvSpPr>
        <p:spPr bwMode="auto">
          <a:xfrm>
            <a:off x="2774950" y="2676525"/>
            <a:ext cx="6097588" cy="2222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300" b="1">
                <a:solidFill>
                  <a:srgbClr val="000000"/>
                </a:solidFill>
                <a:latin typeface="Arial" charset="0"/>
              </a:rPr>
              <a:t>Number of Nucleons in the Element’s Nucleus = Atomic mass or AMU</a:t>
            </a:r>
          </a:p>
        </p:txBody>
      </p:sp>
    </p:spTree>
    <p:extLst>
      <p:ext uri="{BB962C8B-B14F-4D97-AF65-F5344CB8AC3E}">
        <p14:creationId xmlns:p14="http://schemas.microsoft.com/office/powerpoint/2010/main" val="4056660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3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23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3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23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23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3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23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23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3683" grpId="0"/>
      <p:bldP spid="1223704" grpId="0" animBg="1"/>
      <p:bldP spid="122370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0000CC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4710" name="Text Box 6"/>
          <p:cNvSpPr txBox="1">
            <a:spLocks noChangeArrowheads="1"/>
          </p:cNvSpPr>
          <p:nvPr/>
        </p:nvSpPr>
        <p:spPr bwMode="auto">
          <a:xfrm>
            <a:off x="0" y="4389438"/>
            <a:ext cx="9144000" cy="1373187"/>
          </a:xfrm>
          <a:prstGeom prst="rect">
            <a:avLst/>
          </a:prstGeom>
          <a:noFill/>
          <a:ln>
            <a:noFill/>
          </a:ln>
          <a:effectLst>
            <a:outerShdw dist="50800" dir="30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800" b="1" kern="0" spc="-30" dirty="0">
                <a:solidFill>
                  <a:srgbClr val="FFFFFF"/>
                </a:solidFill>
                <a:latin typeface="Arial" charset="0"/>
              </a:rPr>
              <a:t>Observe: the closer the mass of a nucleus is to the </a:t>
            </a:r>
            <a:r>
              <a:rPr lang="en-US" altLang="en-US" sz="2800" b="1" dirty="0">
                <a:solidFill>
                  <a:srgbClr val="FFFFFF"/>
                </a:solidFill>
                <a:latin typeface="Arial" charset="0"/>
              </a:rPr>
              <a:t>mass of an iron or nickel nucleus (</a:t>
            </a:r>
            <a:r>
              <a:rPr lang="en-US" altLang="en-US" sz="2800" dirty="0">
                <a:solidFill>
                  <a:srgbClr val="FFFF00"/>
                </a:solidFill>
                <a:latin typeface="Arial" charset="0"/>
              </a:rPr>
              <a:t>c.60 AMU</a:t>
            </a:r>
            <a:r>
              <a:rPr lang="en-US" altLang="en-US" sz="2800" b="1" dirty="0">
                <a:solidFill>
                  <a:srgbClr val="FFFFFF"/>
                </a:solidFill>
                <a:latin typeface="Arial" charset="0"/>
              </a:rPr>
              <a:t>), the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800" b="1" spc="-20" dirty="0">
                <a:solidFill>
                  <a:srgbClr val="FFFF00"/>
                </a:solidFill>
                <a:latin typeface="Arial" charset="0"/>
              </a:rPr>
              <a:t>more</a:t>
            </a:r>
            <a:r>
              <a:rPr lang="en-US" altLang="en-US" sz="2400" b="1" spc="-2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 spc="-20" dirty="0">
                <a:solidFill>
                  <a:srgbClr val="FFFFFF"/>
                </a:solidFill>
                <a:latin typeface="Arial" charset="0"/>
              </a:rPr>
              <a:t>binding</a:t>
            </a:r>
            <a:r>
              <a:rPr lang="en-US" altLang="en-US" sz="2400" b="1" spc="-2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 spc="-20" dirty="0">
                <a:solidFill>
                  <a:srgbClr val="FFFFFF"/>
                </a:solidFill>
                <a:latin typeface="Arial" charset="0"/>
              </a:rPr>
              <a:t>energy</a:t>
            </a:r>
            <a:r>
              <a:rPr lang="en-US" altLang="en-US" sz="2400" b="1" spc="-2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 spc="-20" dirty="0">
                <a:solidFill>
                  <a:srgbClr val="FFFFFF"/>
                </a:solidFill>
                <a:latin typeface="Arial" charset="0"/>
              </a:rPr>
              <a:t>that</a:t>
            </a:r>
            <a:r>
              <a:rPr lang="en-US" altLang="en-US" sz="2400" b="1" spc="-2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 spc="-20" dirty="0">
                <a:solidFill>
                  <a:srgbClr val="FFFFFF"/>
                </a:solidFill>
                <a:latin typeface="Arial" charset="0"/>
              </a:rPr>
              <a:t>nucleus</a:t>
            </a:r>
            <a:r>
              <a:rPr lang="en-US" altLang="en-US" sz="2400" b="1" spc="-20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800" b="1" spc="-20" dirty="0">
                <a:solidFill>
                  <a:srgbClr val="FFFFFF"/>
                </a:solidFill>
                <a:latin typeface="Arial" charset="0"/>
              </a:rPr>
              <a:t>has</a:t>
            </a:r>
            <a:r>
              <a:rPr lang="en-US" altLang="en-US" sz="2400" b="1" spc="-2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 spc="-20" dirty="0">
                <a:solidFill>
                  <a:srgbClr val="FFFFFF"/>
                </a:solidFill>
                <a:latin typeface="Arial" charset="0"/>
              </a:rPr>
              <a:t>per</a:t>
            </a:r>
            <a:r>
              <a:rPr lang="en-US" altLang="en-US" sz="2400" b="1" spc="-2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 spc="-20" dirty="0">
                <a:solidFill>
                  <a:srgbClr val="FFFFFF"/>
                </a:solidFill>
                <a:latin typeface="Arial" charset="0"/>
              </a:rPr>
              <a:t>nucleon.</a:t>
            </a:r>
          </a:p>
        </p:txBody>
      </p:sp>
      <p:sp>
        <p:nvSpPr>
          <p:cNvPr id="253955" name="Text Box 25"/>
          <p:cNvSpPr txBox="1">
            <a:spLocks noChangeArrowheads="1"/>
          </p:cNvSpPr>
          <p:nvPr/>
        </p:nvSpPr>
        <p:spPr bwMode="auto">
          <a:xfrm>
            <a:off x="0" y="2959100"/>
            <a:ext cx="9144000" cy="1373188"/>
          </a:xfrm>
          <a:prstGeom prst="rect">
            <a:avLst/>
          </a:prstGeom>
          <a:noFill/>
          <a:ln>
            <a:noFill/>
          </a:ln>
          <a:effectLst>
            <a:outerShdw dist="50800" dir="2999977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The 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peak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 of the binding energy curve (</a:t>
            </a:r>
            <a:r>
              <a:rPr lang="en-US" altLang="en-US" sz="2800">
                <a:solidFill>
                  <a:srgbClr val="FFFFFF"/>
                </a:solidFill>
                <a:latin typeface="Arial" charset="0"/>
              </a:rPr>
              <a:t>above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) is around </a:t>
            </a:r>
            <a:r>
              <a:rPr lang="en-US" altLang="en-US" sz="2800" b="1">
                <a:solidFill>
                  <a:srgbClr val="FFFF00"/>
                </a:solidFill>
                <a:latin typeface="Arial" charset="0"/>
              </a:rPr>
              <a:t>60 AMU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 (</a:t>
            </a:r>
            <a:r>
              <a:rPr lang="en-US" altLang="en-US" sz="2800">
                <a:solidFill>
                  <a:srgbClr val="FFFFFF"/>
                </a:solidFill>
                <a:latin typeface="Arial" charset="0"/>
              </a:rPr>
              <a:t>near iron or nickel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), so </a:t>
            </a:r>
            <a:r>
              <a:rPr lang="en-US" altLang="en-US" sz="2800" b="1">
                <a:solidFill>
                  <a:srgbClr val="FFFF00"/>
                </a:solidFill>
                <a:latin typeface="Arial" charset="0"/>
              </a:rPr>
              <a:t>fusion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 normally merges into nuclei </a:t>
            </a:r>
            <a:r>
              <a:rPr lang="en-US" altLang="en-US" sz="2800" b="1">
                <a:solidFill>
                  <a:srgbClr val="FFFF00"/>
                </a:solidFill>
                <a:latin typeface="Arial" charset="0"/>
              </a:rPr>
              <a:t>lighter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 than 60.</a:t>
            </a:r>
          </a:p>
        </p:txBody>
      </p:sp>
      <p:sp>
        <p:nvSpPr>
          <p:cNvPr id="1224730" name="Text Box 26"/>
          <p:cNvSpPr txBox="1">
            <a:spLocks noChangeArrowheads="1"/>
          </p:cNvSpPr>
          <p:nvPr/>
        </p:nvSpPr>
        <p:spPr bwMode="auto">
          <a:xfrm>
            <a:off x="0" y="5829300"/>
            <a:ext cx="9144000" cy="1000125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100" b="1">
                <a:solidFill>
                  <a:srgbClr val="FFFFFF"/>
                </a:solidFill>
                <a:latin typeface="Arial Narrow" pitchFamily="34" charset="0"/>
              </a:rPr>
              <a:t>Note: the binding energy in MeV (</a:t>
            </a:r>
            <a:r>
              <a:rPr lang="en-US" altLang="en-US" sz="3100">
                <a:solidFill>
                  <a:srgbClr val="00B0F0"/>
                </a:solidFill>
                <a:latin typeface="Arial Narrow" pitchFamily="34" charset="0"/>
              </a:rPr>
              <a:t>blue</a:t>
            </a:r>
            <a:r>
              <a:rPr lang="en-US" altLang="en-US" sz="3100">
                <a:solidFill>
                  <a:srgbClr val="FFFFFF"/>
                </a:solidFill>
                <a:latin typeface="Arial Narrow" pitchFamily="34" charset="0"/>
              </a:rPr>
              <a:t> </a:t>
            </a:r>
            <a:r>
              <a:rPr lang="en-US" altLang="en-US" sz="3100">
                <a:solidFill>
                  <a:srgbClr val="00B0F0"/>
                </a:solidFill>
                <a:latin typeface="Arial Narrow" pitchFamily="34" charset="0"/>
              </a:rPr>
              <a:t>dots</a:t>
            </a:r>
            <a:r>
              <a:rPr lang="en-US" altLang="en-US" sz="3100" b="1">
                <a:solidFill>
                  <a:srgbClr val="FFFFFF"/>
                </a:solidFill>
                <a:latin typeface="Arial Narrow" pitchFamily="34" charset="0"/>
              </a:rPr>
              <a:t>) falls off to </a:t>
            </a:r>
          </a:p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100" b="1">
                <a:solidFill>
                  <a:srgbClr val="FFFF00"/>
                </a:solidFill>
                <a:latin typeface="Arial Narrow" pitchFamily="34" charset="0"/>
              </a:rPr>
              <a:t>less</a:t>
            </a:r>
            <a:r>
              <a:rPr lang="en-US" altLang="en-US" sz="3100" b="1">
                <a:solidFill>
                  <a:srgbClr val="FFFFFF"/>
                </a:solidFill>
                <a:latin typeface="Arial Narrow" pitchFamily="34" charset="0"/>
              </a:rPr>
              <a:t> than </a:t>
            </a:r>
            <a:r>
              <a:rPr lang="en-US" altLang="en-US" sz="3100" b="1">
                <a:solidFill>
                  <a:srgbClr val="FFFF00"/>
                </a:solidFill>
                <a:latin typeface="Arial Narrow" pitchFamily="34" charset="0"/>
              </a:rPr>
              <a:t>60 AMU </a:t>
            </a:r>
            <a:r>
              <a:rPr lang="en-US" altLang="en-US" sz="3100" b="1">
                <a:solidFill>
                  <a:srgbClr val="FFFFFF"/>
                </a:solidFill>
                <a:latin typeface="Arial Narrow" pitchFamily="34" charset="0"/>
              </a:rPr>
              <a:t>for the </a:t>
            </a:r>
            <a:r>
              <a:rPr lang="en-US" altLang="en-US" sz="3100" b="1">
                <a:solidFill>
                  <a:srgbClr val="FFFF00"/>
                </a:solidFill>
                <a:latin typeface="Arial Narrow" pitchFamily="34" charset="0"/>
              </a:rPr>
              <a:t>heavier</a:t>
            </a:r>
            <a:r>
              <a:rPr lang="en-US" altLang="en-US" sz="3100" b="1">
                <a:solidFill>
                  <a:srgbClr val="FFFFFF"/>
                </a:solidFill>
                <a:latin typeface="Arial Narrow" pitchFamily="34" charset="0"/>
              </a:rPr>
              <a:t> elements on the right.</a:t>
            </a:r>
          </a:p>
        </p:txBody>
      </p:sp>
      <p:grpSp>
        <p:nvGrpSpPr>
          <p:cNvPr id="253957" name="Group 22"/>
          <p:cNvGrpSpPr>
            <a:grpSpLocks/>
          </p:cNvGrpSpPr>
          <p:nvPr/>
        </p:nvGrpSpPr>
        <p:grpSpPr bwMode="auto">
          <a:xfrm>
            <a:off x="473075" y="0"/>
            <a:ext cx="8399463" cy="2925763"/>
            <a:chOff x="473075" y="0"/>
            <a:chExt cx="8399463" cy="2925763"/>
          </a:xfrm>
        </p:grpSpPr>
        <p:sp>
          <p:nvSpPr>
            <p:cNvPr id="253962" name="Text Box 3"/>
            <p:cNvSpPr txBox="1">
              <a:spLocks noChangeArrowheads="1"/>
            </p:cNvSpPr>
            <p:nvPr/>
          </p:nvSpPr>
          <p:spPr bwMode="auto">
            <a:xfrm>
              <a:off x="3273425" y="2740025"/>
              <a:ext cx="2973388" cy="1841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lnSpc>
                  <a:spcPct val="6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Number of Nucleons in the Elements Nucleus</a:t>
              </a:r>
            </a:p>
          </p:txBody>
        </p:sp>
        <p:pic>
          <p:nvPicPr>
            <p:cNvPr id="253963" name="Picture 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8" r="488" b="1126"/>
            <a:stretch>
              <a:fillRect/>
            </a:stretch>
          </p:blipFill>
          <p:spPr bwMode="auto">
            <a:xfrm>
              <a:off x="473075" y="0"/>
              <a:ext cx="8399463" cy="29257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3964" name="Text Box 9"/>
            <p:cNvSpPr txBox="1">
              <a:spLocks noChangeArrowheads="1"/>
            </p:cNvSpPr>
            <p:nvPr/>
          </p:nvSpPr>
          <p:spPr bwMode="auto">
            <a:xfrm>
              <a:off x="2990850" y="1052513"/>
              <a:ext cx="3181350" cy="1428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The greatest binding energy per nucleon (a neutron or proton in a nucleus) occurs near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60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nucleons.  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400" b="1">
                <a:solidFill>
                  <a:srgbClr val="000000"/>
                </a:solidFill>
                <a:latin typeface="Arial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Normally,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fusion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occurs in nuclei with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fewer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than 60 AMU and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fission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for nuclei with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more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than 60 AMU.</a:t>
              </a:r>
            </a:p>
          </p:txBody>
        </p:sp>
        <p:sp>
          <p:nvSpPr>
            <p:cNvPr id="253965" name="Text Box 10"/>
            <p:cNvSpPr txBox="1">
              <a:spLocks noChangeArrowheads="1"/>
            </p:cNvSpPr>
            <p:nvPr/>
          </p:nvSpPr>
          <p:spPr bwMode="auto">
            <a:xfrm>
              <a:off x="3063875" y="2676525"/>
              <a:ext cx="3541713" cy="2016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lnSpc>
                  <a:spcPct val="6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Arial" charset="0"/>
                </a:rPr>
                <a:t>Number of Nucleons in the Element’s Nucleus</a:t>
              </a:r>
            </a:p>
          </p:txBody>
        </p:sp>
        <p:sp>
          <p:nvSpPr>
            <p:cNvPr id="253966" name="Text Box 11"/>
            <p:cNvSpPr txBox="1">
              <a:spLocks noChangeArrowheads="1"/>
            </p:cNvSpPr>
            <p:nvPr/>
          </p:nvSpPr>
          <p:spPr bwMode="auto">
            <a:xfrm>
              <a:off x="1143000" y="1849438"/>
              <a:ext cx="9906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Deuterium-2</a:t>
              </a:r>
            </a:p>
          </p:txBody>
        </p:sp>
        <p:sp>
          <p:nvSpPr>
            <p:cNvPr id="253967" name="Text Box 12"/>
            <p:cNvSpPr txBox="1">
              <a:spLocks noChangeArrowheads="1"/>
            </p:cNvSpPr>
            <p:nvPr/>
          </p:nvSpPr>
          <p:spPr bwMode="auto">
            <a:xfrm>
              <a:off x="1268413" y="1379538"/>
              <a:ext cx="7620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Helium-4</a:t>
              </a:r>
            </a:p>
          </p:txBody>
        </p:sp>
        <p:sp>
          <p:nvSpPr>
            <p:cNvPr id="253968" name="Text Box 13"/>
            <p:cNvSpPr txBox="1">
              <a:spLocks noChangeArrowheads="1"/>
            </p:cNvSpPr>
            <p:nvPr/>
          </p:nvSpPr>
          <p:spPr bwMode="auto">
            <a:xfrm>
              <a:off x="6858000" y="1379538"/>
              <a:ext cx="9906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Uranium-238</a:t>
              </a:r>
            </a:p>
          </p:txBody>
        </p:sp>
        <p:sp>
          <p:nvSpPr>
            <p:cNvPr id="253969" name="Text Box 14"/>
            <p:cNvSpPr txBox="1">
              <a:spLocks noChangeArrowheads="1"/>
            </p:cNvSpPr>
            <p:nvPr/>
          </p:nvSpPr>
          <p:spPr bwMode="auto">
            <a:xfrm>
              <a:off x="990600" y="2073275"/>
              <a:ext cx="9906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3970" name="Line 15"/>
            <p:cNvSpPr>
              <a:spLocks noChangeShapeType="1"/>
            </p:cNvSpPr>
            <p:nvPr/>
          </p:nvSpPr>
          <p:spPr bwMode="auto">
            <a:xfrm>
              <a:off x="820738" y="877888"/>
              <a:ext cx="563563" cy="55403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3971" name="Oval 16"/>
            <p:cNvSpPr>
              <a:spLocks noChangeArrowheads="1"/>
            </p:cNvSpPr>
            <p:nvPr/>
          </p:nvSpPr>
          <p:spPr bwMode="auto">
            <a:xfrm>
              <a:off x="769938" y="817563"/>
              <a:ext cx="76200" cy="762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3972" name="Oval 17"/>
            <p:cNvSpPr>
              <a:spLocks noChangeArrowheads="1"/>
            </p:cNvSpPr>
            <p:nvPr/>
          </p:nvSpPr>
          <p:spPr bwMode="auto">
            <a:xfrm>
              <a:off x="730250" y="2200275"/>
              <a:ext cx="76200" cy="762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3973" name="Line 20"/>
            <p:cNvSpPr>
              <a:spLocks noChangeShapeType="1"/>
            </p:cNvSpPr>
            <p:nvPr/>
          </p:nvSpPr>
          <p:spPr bwMode="auto">
            <a:xfrm flipV="1">
              <a:off x="808038" y="2008188"/>
              <a:ext cx="460375" cy="23018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3974" name="Text Box 21"/>
            <p:cNvSpPr txBox="1">
              <a:spLocks noChangeArrowheads="1"/>
            </p:cNvSpPr>
            <p:nvPr/>
          </p:nvSpPr>
          <p:spPr bwMode="auto">
            <a:xfrm>
              <a:off x="2428875" y="2552700"/>
              <a:ext cx="346075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60</a:t>
              </a:r>
            </a:p>
          </p:txBody>
        </p:sp>
        <p:sp>
          <p:nvSpPr>
            <p:cNvPr id="253975" name="Line 23"/>
            <p:cNvSpPr>
              <a:spLocks noChangeShapeType="1"/>
            </p:cNvSpPr>
            <p:nvPr/>
          </p:nvSpPr>
          <p:spPr bwMode="auto">
            <a:xfrm flipH="1">
              <a:off x="7760709" y="740650"/>
              <a:ext cx="536575" cy="63888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3976" name="Line 22"/>
            <p:cNvSpPr>
              <a:spLocks noChangeShapeType="1"/>
            </p:cNvSpPr>
            <p:nvPr/>
          </p:nvSpPr>
          <p:spPr bwMode="auto">
            <a:xfrm>
              <a:off x="2613830" y="433527"/>
              <a:ext cx="460375" cy="61436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3977" name="Text Box 24"/>
            <p:cNvSpPr txBox="1">
              <a:spLocks noChangeArrowheads="1"/>
            </p:cNvSpPr>
            <p:nvPr/>
          </p:nvSpPr>
          <p:spPr bwMode="auto">
            <a:xfrm>
              <a:off x="3341688" y="133350"/>
              <a:ext cx="3541713" cy="2016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lnSpc>
                  <a:spcPct val="6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Arial" charset="0"/>
                </a:rPr>
                <a:t>Average Binding Energy Per Nucleon (MeV)</a:t>
              </a:r>
            </a:p>
          </p:txBody>
        </p:sp>
      </p:grpSp>
      <p:cxnSp>
        <p:nvCxnSpPr>
          <p:cNvPr id="253958" name="Straight Connector 22"/>
          <p:cNvCxnSpPr>
            <a:cxnSpLocks noChangeShapeType="1"/>
          </p:cNvCxnSpPr>
          <p:nvPr/>
        </p:nvCxnSpPr>
        <p:spPr bwMode="auto">
          <a:xfrm>
            <a:off x="2601913" y="330200"/>
            <a:ext cx="0" cy="2241550"/>
          </a:xfrm>
          <a:prstGeom prst="line">
            <a:avLst/>
          </a:prstGeom>
          <a:noFill/>
          <a:ln w="19050" algn="ctr">
            <a:solidFill>
              <a:srgbClr val="FF0000"/>
            </a:solidFill>
            <a:prstDash val="sys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53959" name="Text Box 2"/>
          <p:cNvSpPr txBox="1">
            <a:spLocks noChangeArrowheads="1"/>
          </p:cNvSpPr>
          <p:nvPr/>
        </p:nvSpPr>
        <p:spPr bwMode="auto">
          <a:xfrm rot="-5400000">
            <a:off x="-888206" y="1183481"/>
            <a:ext cx="2438400" cy="33813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600" b="1">
                <a:solidFill>
                  <a:srgbClr val="FFFFFF"/>
                </a:solidFill>
                <a:latin typeface="Arial" charset="0"/>
              </a:rPr>
              <a:t>Binding energy in MeV</a:t>
            </a:r>
          </a:p>
        </p:txBody>
      </p:sp>
      <p:sp>
        <p:nvSpPr>
          <p:cNvPr id="253960" name="Text Box 10"/>
          <p:cNvSpPr txBox="1">
            <a:spLocks noChangeArrowheads="1"/>
          </p:cNvSpPr>
          <p:nvPr/>
        </p:nvSpPr>
        <p:spPr bwMode="auto">
          <a:xfrm>
            <a:off x="2882900" y="2676525"/>
            <a:ext cx="5232400" cy="2111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200" b="1">
                <a:solidFill>
                  <a:srgbClr val="000000"/>
                </a:solidFill>
                <a:latin typeface="Arial" charset="0"/>
              </a:rPr>
              <a:t>Number of Nucleons in the Element’s Nucleus = Atomic mass or AMU</a:t>
            </a:r>
          </a:p>
        </p:txBody>
      </p:sp>
      <p:sp>
        <p:nvSpPr>
          <p:cNvPr id="253961" name="Text Box 10"/>
          <p:cNvSpPr txBox="1">
            <a:spLocks noChangeArrowheads="1"/>
          </p:cNvSpPr>
          <p:nvPr/>
        </p:nvSpPr>
        <p:spPr bwMode="auto">
          <a:xfrm>
            <a:off x="2774950" y="2676525"/>
            <a:ext cx="6097588" cy="2222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300" b="1">
                <a:solidFill>
                  <a:srgbClr val="000000"/>
                </a:solidFill>
                <a:latin typeface="Arial" charset="0"/>
              </a:rPr>
              <a:t>Number of Nucleons in the Element’s Nucleus = Atomic mass or AMU</a:t>
            </a:r>
          </a:p>
        </p:txBody>
      </p:sp>
    </p:spTree>
    <p:extLst>
      <p:ext uri="{BB962C8B-B14F-4D97-AF65-F5344CB8AC3E}">
        <p14:creationId xmlns:p14="http://schemas.microsoft.com/office/powerpoint/2010/main" val="2080487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4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4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4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24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4710" grpId="0"/>
      <p:bldP spid="12247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3333FF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Text Box 3"/>
          <p:cNvSpPr txBox="1">
            <a:spLocks noChangeArrowheads="1"/>
          </p:cNvSpPr>
          <p:nvPr/>
        </p:nvSpPr>
        <p:spPr bwMode="auto">
          <a:xfrm>
            <a:off x="0" y="3144838"/>
            <a:ext cx="9144000" cy="1276350"/>
          </a:xfrm>
          <a:prstGeom prst="rect">
            <a:avLst/>
          </a:prstGeom>
          <a:noFill/>
          <a:ln>
            <a:noFill/>
          </a:ln>
          <a:effectLst>
            <a:outerShdw dist="38100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If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two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  <a:cs typeface="Arial" charset="0"/>
              </a:rPr>
              <a:t>light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elements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(</a:t>
            </a:r>
            <a:r>
              <a:rPr lang="en-US" altLang="en-US" sz="2700" dirty="0">
                <a:solidFill>
                  <a:srgbClr val="FFFFFF"/>
                </a:solidFill>
                <a:latin typeface="Arial" charset="0"/>
                <a:cs typeface="Arial" charset="0"/>
              </a:rPr>
              <a:t>AMU</a:t>
            </a:r>
            <a:r>
              <a:rPr lang="en-US" altLang="en-US" sz="200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dirty="0">
                <a:solidFill>
                  <a:srgbClr val="FFFFFF"/>
                </a:solidFill>
                <a:latin typeface="Arial" charset="0"/>
                <a:cs typeface="Arial" charset="0"/>
              </a:rPr>
              <a:t>&lt;</a:t>
            </a:r>
            <a:r>
              <a:rPr lang="en-US" altLang="en-US" sz="200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dirty="0">
                <a:solidFill>
                  <a:srgbClr val="FFFFFF"/>
                </a:solidFill>
                <a:latin typeface="Arial" charset="0"/>
                <a:cs typeface="Arial" charset="0"/>
              </a:rPr>
              <a:t>60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)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  <a:cs typeface="Arial" charset="0"/>
              </a:rPr>
              <a:t>merge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(</a:t>
            </a:r>
            <a:r>
              <a:rPr lang="en-US" altLang="en-US" sz="2700" dirty="0">
                <a:solidFill>
                  <a:srgbClr val="FFFFFF"/>
                </a:solidFill>
                <a:latin typeface="Arial" charset="0"/>
                <a:cs typeface="Arial" charset="0"/>
              </a:rPr>
              <a:t>fuse</a:t>
            </a:r>
            <a:r>
              <a:rPr lang="en-US" altLang="en-US" sz="180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dirty="0">
                <a:solidFill>
                  <a:srgbClr val="FFFFFF"/>
                </a:solidFill>
                <a:latin typeface="Arial" charset="0"/>
                <a:cs typeface="Arial" charset="0"/>
              </a:rPr>
              <a:t>=</a:t>
            </a:r>
            <a:r>
              <a:rPr lang="en-US" altLang="en-US" sz="180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dirty="0">
                <a:solidFill>
                  <a:srgbClr val="FFFFFF"/>
                </a:solidFill>
                <a:latin typeface="Arial" charset="0"/>
                <a:cs typeface="Arial" charset="0"/>
              </a:rPr>
              <a:t>fusion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), the binding energy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  <a:cs typeface="Arial" charset="0"/>
              </a:rPr>
              <a:t>increases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 as the number of </a:t>
            </a:r>
            <a:r>
              <a:rPr lang="en-US" altLang="en-US" sz="2700" b="1" spc="-30" dirty="0">
                <a:solidFill>
                  <a:srgbClr val="FFFFFF"/>
                </a:solidFill>
                <a:latin typeface="Arial" charset="0"/>
                <a:cs typeface="Arial" charset="0"/>
              </a:rPr>
              <a:t>nucleons</a:t>
            </a:r>
            <a:r>
              <a:rPr lang="en-US" altLang="en-US" sz="2000" b="1" spc="-3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spc="-30" dirty="0">
                <a:solidFill>
                  <a:srgbClr val="FFFFFF"/>
                </a:solidFill>
                <a:latin typeface="Arial" charset="0"/>
                <a:cs typeface="Arial" charset="0"/>
              </a:rPr>
              <a:t>(</a:t>
            </a:r>
            <a:r>
              <a:rPr lang="en-US" altLang="en-US" sz="2600" spc="-30" dirty="0">
                <a:solidFill>
                  <a:srgbClr val="FFFFFF"/>
                </a:solidFill>
                <a:latin typeface="Arial" charset="0"/>
                <a:cs typeface="Arial" charset="0"/>
              </a:rPr>
              <a:t>protons &amp; neutrons</a:t>
            </a:r>
            <a:r>
              <a:rPr lang="en-US" altLang="en-US" sz="2700" b="1" spc="-30" dirty="0">
                <a:solidFill>
                  <a:srgbClr val="FFFFFF"/>
                </a:solidFill>
                <a:latin typeface="Arial" charset="0"/>
                <a:cs typeface="Arial" charset="0"/>
              </a:rPr>
              <a:t>)</a:t>
            </a:r>
            <a:r>
              <a:rPr lang="en-US" altLang="en-US" sz="2000" b="1" spc="-3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spc="-30" dirty="0">
                <a:solidFill>
                  <a:srgbClr val="FFFFFF"/>
                </a:solidFill>
                <a:latin typeface="Arial" charset="0"/>
                <a:cs typeface="Arial" charset="0"/>
              </a:rPr>
              <a:t>increase</a:t>
            </a:r>
            <a:r>
              <a:rPr lang="en-US" altLang="en-US" sz="2000" b="1" spc="-3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spc="-30" dirty="0">
                <a:solidFill>
                  <a:srgbClr val="FFFFFF"/>
                </a:solidFill>
                <a:latin typeface="Arial" charset="0"/>
                <a:cs typeface="Arial" charset="0"/>
              </a:rPr>
              <a:t>(</a:t>
            </a:r>
            <a:r>
              <a:rPr lang="en-US" altLang="en-US" sz="2700" spc="-30" dirty="0">
                <a:solidFill>
                  <a:srgbClr val="FFFFFF"/>
                </a:solidFill>
                <a:latin typeface="Arial" charset="0"/>
                <a:cs typeface="Arial" charset="0"/>
              </a:rPr>
              <a:t>if</a:t>
            </a:r>
            <a:r>
              <a:rPr lang="en-US" altLang="en-US" sz="2000" spc="-3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spc="-30" dirty="0">
                <a:solidFill>
                  <a:srgbClr val="FFFFFF"/>
                </a:solidFill>
                <a:latin typeface="Arial" charset="0"/>
                <a:cs typeface="Arial" charset="0"/>
              </a:rPr>
              <a:t>new</a:t>
            </a:r>
            <a:r>
              <a:rPr lang="en-US" altLang="en-US" sz="2000" spc="-3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spc="-30" dirty="0">
                <a:solidFill>
                  <a:srgbClr val="FFFFFF"/>
                </a:solidFill>
                <a:latin typeface="Arial" charset="0"/>
                <a:cs typeface="Arial" charset="0"/>
              </a:rPr>
              <a:t>AMU</a:t>
            </a:r>
            <a:r>
              <a:rPr lang="en-US" altLang="en-US" sz="1800" spc="-3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spc="-30" dirty="0">
                <a:solidFill>
                  <a:srgbClr val="FFFFFF"/>
                </a:solidFill>
                <a:latin typeface="Arial" charset="0"/>
                <a:cs typeface="Arial" charset="0"/>
              </a:rPr>
              <a:t>&lt;</a:t>
            </a:r>
            <a:r>
              <a:rPr lang="en-US" altLang="en-US" sz="2000" spc="-3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spc="-30" dirty="0">
                <a:solidFill>
                  <a:srgbClr val="FFFFFF"/>
                </a:solidFill>
                <a:latin typeface="Arial" charset="0"/>
                <a:cs typeface="Arial" charset="0"/>
              </a:rPr>
              <a:t>60</a:t>
            </a:r>
            <a:r>
              <a:rPr lang="en-US" altLang="en-US" sz="2700" b="1" spc="-30" dirty="0">
                <a:solidFill>
                  <a:srgbClr val="FFFFFF"/>
                </a:solidFill>
                <a:latin typeface="Arial" charset="0"/>
                <a:cs typeface="Arial" charset="0"/>
              </a:rPr>
              <a:t>). </a:t>
            </a:r>
          </a:p>
        </p:txBody>
      </p:sp>
      <p:sp>
        <p:nvSpPr>
          <p:cNvPr id="1205252" name="Text Box 4"/>
          <p:cNvSpPr txBox="1">
            <a:spLocks noChangeArrowheads="1"/>
          </p:cNvSpPr>
          <p:nvPr/>
        </p:nvSpPr>
        <p:spPr bwMode="auto">
          <a:xfrm>
            <a:off x="0" y="4835525"/>
            <a:ext cx="9144000" cy="19050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If a very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  <a:cs typeface="Arial" charset="0"/>
              </a:rPr>
              <a:t>heavy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 nucleus is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  <a:cs typeface="Arial" charset="0"/>
              </a:rPr>
              <a:t>struck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 by a </a:t>
            </a:r>
            <a:r>
              <a:rPr lang="en-US" altLang="en-US" sz="2700" b="1" u="sng" dirty="0">
                <a:solidFill>
                  <a:srgbClr val="FFFFFF"/>
                </a:solidFill>
                <a:latin typeface="Arial" charset="0"/>
                <a:cs typeface="Arial" charset="0"/>
              </a:rPr>
              <a:t>free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 neutron, </a:t>
            </a:r>
          </a:p>
          <a:p>
            <a:pPr algn="ctr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700" b="1" spc="-20" dirty="0">
                <a:solidFill>
                  <a:srgbClr val="FFFFFF"/>
                </a:solidFill>
                <a:latin typeface="Arial" charset="0"/>
                <a:cs typeface="Arial" charset="0"/>
              </a:rPr>
              <a:t>it will split </a:t>
            </a:r>
            <a:r>
              <a:rPr lang="en-US" altLang="en-US" sz="2700" spc="-20" dirty="0">
                <a:solidFill>
                  <a:srgbClr val="FFFFFF"/>
                </a:solidFill>
                <a:latin typeface="Arial" charset="0"/>
                <a:cs typeface="Arial" charset="0"/>
              </a:rPr>
              <a:t>(fission)</a:t>
            </a:r>
            <a:r>
              <a:rPr lang="en-US" altLang="en-US" sz="1600" spc="-2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spc="-20" dirty="0">
                <a:solidFill>
                  <a:srgbClr val="FFFFFF"/>
                </a:solidFill>
                <a:latin typeface="Arial" charset="0"/>
                <a:cs typeface="Arial" charset="0"/>
              </a:rPr>
              <a:t>–</a:t>
            </a:r>
            <a:r>
              <a:rPr lang="en-US" altLang="en-US" sz="1600" b="1" spc="-20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 spc="-20" dirty="0">
                <a:solidFill>
                  <a:srgbClr val="FFFFFF"/>
                </a:solidFill>
                <a:latin typeface="Arial" charset="0"/>
                <a:cs typeface="Arial" charset="0"/>
              </a:rPr>
              <a:t>in contrast, </a:t>
            </a:r>
            <a:r>
              <a:rPr lang="en-US" altLang="en-US" sz="2700" b="1" spc="-20" dirty="0">
                <a:solidFill>
                  <a:srgbClr val="FFFF00"/>
                </a:solidFill>
                <a:latin typeface="Arial" charset="0"/>
                <a:cs typeface="Arial" charset="0"/>
              </a:rPr>
              <a:t>spontaneous</a:t>
            </a:r>
            <a:r>
              <a:rPr lang="en-US" altLang="en-US" sz="2700" b="1" spc="-20" dirty="0">
                <a:solidFill>
                  <a:srgbClr val="FFFFFF"/>
                </a:solidFill>
                <a:latin typeface="Arial" charset="0"/>
                <a:cs typeface="Arial" charset="0"/>
              </a:rPr>
              <a:t> fission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</a:p>
          <a:p>
            <a:pPr algn="ctr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(</a:t>
            </a:r>
            <a:r>
              <a:rPr lang="en-US" altLang="en-US" sz="2700" dirty="0">
                <a:solidFill>
                  <a:srgbClr val="FFFFFF"/>
                </a:solidFill>
                <a:latin typeface="Arial" charset="0"/>
                <a:cs typeface="Arial" charset="0"/>
              </a:rPr>
              <a:t>splits without being hit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) is a type of </a:t>
            </a:r>
            <a:r>
              <a:rPr lang="en-US" altLang="en-US" sz="2900" b="1" dirty="0">
                <a:solidFill>
                  <a:srgbClr val="00FF99"/>
                </a:solidFill>
                <a:latin typeface="Arial" charset="0"/>
                <a:cs typeface="Arial" charset="0"/>
              </a:rPr>
              <a:t>decay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  <a:cs typeface="Arial" charset="0"/>
              </a:rPr>
              <a:t>.</a:t>
            </a:r>
          </a:p>
          <a:p>
            <a:pPr algn="ctr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1400" b="1" dirty="0">
                <a:solidFill>
                  <a:srgbClr val="FFFFFF"/>
                </a:solidFill>
                <a:latin typeface="Arial" charset="0"/>
                <a:cs typeface="Arial" charset="0"/>
              </a:rPr>
              <a:t>  </a:t>
            </a:r>
          </a:p>
          <a:p>
            <a:pPr algn="ctr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700" b="1" spc="-20" dirty="0">
                <a:solidFill>
                  <a:srgbClr val="FFFFFF"/>
                </a:solidFill>
                <a:latin typeface="Arial" charset="0"/>
                <a:cs typeface="Arial" charset="0"/>
              </a:rPr>
              <a:t>Fission causes a loss of mass + a release of energy. </a:t>
            </a:r>
          </a:p>
        </p:txBody>
      </p:sp>
      <p:sp>
        <p:nvSpPr>
          <p:cNvPr id="1205253" name="Text Box 5"/>
          <p:cNvSpPr txBox="1">
            <a:spLocks noChangeArrowheads="1"/>
          </p:cNvSpPr>
          <p:nvPr/>
        </p:nvSpPr>
        <p:spPr bwMode="auto">
          <a:xfrm>
            <a:off x="401638" y="3100388"/>
            <a:ext cx="8375650" cy="3471862"/>
          </a:xfrm>
          <a:prstGeom prst="rect">
            <a:avLst/>
          </a:prstGeom>
          <a:solidFill>
            <a:schemeClr val="tx1"/>
          </a:solidFill>
          <a:ln w="76200" algn="ctr">
            <a:solidFill>
              <a:srgbClr val="00FF99"/>
            </a:solidFill>
            <a:miter lim="800000"/>
            <a:headEnd/>
            <a:tailEnd/>
          </a:ln>
          <a:effectLst>
            <a:outerShdw dist="53882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lang="en-US" altLang="en-US" sz="800" b="1">
              <a:solidFill>
                <a:srgbClr val="00FF99"/>
              </a:solidFill>
              <a:latin typeface="Arial" charset="0"/>
              <a:cs typeface="Arial" charset="0"/>
            </a:endParaRPr>
          </a:p>
          <a:p>
            <a:pPr algn="ctr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700" b="1">
                <a:solidFill>
                  <a:srgbClr val="00FF99"/>
                </a:solidFill>
                <a:latin typeface="Arial" charset="0"/>
                <a:cs typeface="Arial" charset="0"/>
              </a:rPr>
              <a:t>The </a:t>
            </a:r>
            <a:r>
              <a:rPr lang="en-US" altLang="en-US" sz="2700" b="1">
                <a:solidFill>
                  <a:srgbClr val="FFFFFF"/>
                </a:solidFill>
                <a:latin typeface="Arial" charset="0"/>
                <a:cs typeface="Arial" charset="0"/>
              </a:rPr>
              <a:t>diameter</a:t>
            </a:r>
            <a:r>
              <a:rPr lang="en-US" altLang="en-US" sz="2700" b="1">
                <a:solidFill>
                  <a:srgbClr val="00FF99"/>
                </a:solidFill>
                <a:latin typeface="Arial" charset="0"/>
                <a:cs typeface="Arial" charset="0"/>
              </a:rPr>
              <a:t> of the heavy elements with over 60 nucleons in their </a:t>
            </a:r>
            <a:r>
              <a:rPr lang="en-US" altLang="en-US" sz="2700" b="1">
                <a:solidFill>
                  <a:srgbClr val="FFFFFF"/>
                </a:solidFill>
                <a:latin typeface="Arial" charset="0"/>
                <a:cs typeface="Arial" charset="0"/>
              </a:rPr>
              <a:t>nuclei</a:t>
            </a:r>
            <a:r>
              <a:rPr lang="en-US" altLang="en-US" sz="2700" b="1">
                <a:solidFill>
                  <a:srgbClr val="00FF99"/>
                </a:solidFill>
                <a:latin typeface="Arial" charset="0"/>
                <a:cs typeface="Arial" charset="0"/>
              </a:rPr>
              <a:t> is </a:t>
            </a:r>
            <a:r>
              <a:rPr lang="en-US" altLang="en-US" sz="2700" b="1">
                <a:solidFill>
                  <a:srgbClr val="FFFFFF"/>
                </a:solidFill>
                <a:latin typeface="Arial" charset="0"/>
                <a:cs typeface="Arial" charset="0"/>
              </a:rPr>
              <a:t>too large</a:t>
            </a:r>
            <a:r>
              <a:rPr lang="en-US" altLang="en-US" sz="2700" b="1">
                <a:solidFill>
                  <a:srgbClr val="00FF99"/>
                </a:solidFill>
                <a:latin typeface="Arial" charset="0"/>
                <a:cs typeface="Arial" charset="0"/>
              </a:rPr>
              <a:t> for </a:t>
            </a:r>
          </a:p>
          <a:p>
            <a:pPr algn="ctr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700" b="1">
                <a:solidFill>
                  <a:srgbClr val="00FF99"/>
                </a:solidFill>
                <a:latin typeface="Arial" charset="0"/>
                <a:cs typeface="Arial" charset="0"/>
              </a:rPr>
              <a:t>the </a:t>
            </a:r>
            <a:r>
              <a:rPr lang="en-US" altLang="en-US" sz="2700" b="1">
                <a:solidFill>
                  <a:srgbClr val="FFFFFF"/>
                </a:solidFill>
                <a:latin typeface="Arial" charset="0"/>
                <a:cs typeface="Arial" charset="0"/>
              </a:rPr>
              <a:t>short range</a:t>
            </a:r>
            <a:r>
              <a:rPr lang="en-US" altLang="en-US" sz="2700" b="1">
                <a:solidFill>
                  <a:srgbClr val="00FF99"/>
                </a:solidFill>
                <a:latin typeface="Arial" charset="0"/>
                <a:cs typeface="Arial" charset="0"/>
              </a:rPr>
              <a:t> strong force to overcome the coulomb repulsive force on its </a:t>
            </a:r>
            <a:r>
              <a:rPr lang="en-US" altLang="en-US" sz="2700" b="1">
                <a:solidFill>
                  <a:srgbClr val="FFFFFF"/>
                </a:solidFill>
                <a:latin typeface="Arial" charset="0"/>
                <a:cs typeface="Arial" charset="0"/>
              </a:rPr>
              <a:t>outer</a:t>
            </a:r>
            <a:r>
              <a:rPr lang="en-US" altLang="en-US" sz="2700" b="1">
                <a:solidFill>
                  <a:srgbClr val="00FF99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700" b="1">
                <a:solidFill>
                  <a:srgbClr val="FFFFFF"/>
                </a:solidFill>
                <a:latin typeface="Arial" charset="0"/>
                <a:cs typeface="Arial" charset="0"/>
              </a:rPr>
              <a:t>protons</a:t>
            </a:r>
            <a:r>
              <a:rPr lang="en-US" altLang="en-US" sz="2700" b="1">
                <a:solidFill>
                  <a:srgbClr val="00FF99"/>
                </a:solidFill>
                <a:latin typeface="Arial" charset="0"/>
                <a:cs typeface="Arial" charset="0"/>
              </a:rPr>
              <a:t>.  </a:t>
            </a:r>
          </a:p>
          <a:p>
            <a:pPr algn="ctr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lang="en-US" altLang="en-US" sz="2800" b="1">
              <a:solidFill>
                <a:srgbClr val="00FF99"/>
              </a:solidFill>
              <a:latin typeface="Arial" charset="0"/>
              <a:cs typeface="Arial" charset="0"/>
            </a:endParaRPr>
          </a:p>
          <a:p>
            <a:pPr algn="ctr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lang="en-US" altLang="en-US" sz="2800" b="1">
              <a:solidFill>
                <a:srgbClr val="00FF99"/>
              </a:solidFill>
              <a:latin typeface="Arial" charset="0"/>
              <a:cs typeface="Arial" charset="0"/>
            </a:endParaRPr>
          </a:p>
          <a:p>
            <a:pPr algn="ctr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lang="en-US" altLang="en-US" sz="2800" b="1">
              <a:solidFill>
                <a:srgbClr val="00FF99"/>
              </a:solidFill>
              <a:latin typeface="Arial" charset="0"/>
              <a:cs typeface="Arial" charset="0"/>
            </a:endParaRPr>
          </a:p>
          <a:p>
            <a:pPr algn="ctr" eaLnBrk="0" fontAlgn="base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endParaRPr lang="en-US" altLang="en-US" sz="2800" b="1">
              <a:solidFill>
                <a:srgbClr val="00FF99"/>
              </a:solidFill>
              <a:latin typeface="Arial" charset="0"/>
              <a:cs typeface="Arial" charset="0"/>
            </a:endParaRPr>
          </a:p>
        </p:txBody>
      </p:sp>
      <p:sp>
        <p:nvSpPr>
          <p:cNvPr id="1205254" name="Text Box 6"/>
          <p:cNvSpPr txBox="1">
            <a:spLocks noChangeArrowheads="1"/>
          </p:cNvSpPr>
          <p:nvPr/>
        </p:nvSpPr>
        <p:spPr bwMode="auto">
          <a:xfrm>
            <a:off x="473075" y="5002213"/>
            <a:ext cx="8208963" cy="143192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800" b="1">
                <a:solidFill>
                  <a:srgbClr val="00FF99"/>
                </a:solidFill>
                <a:latin typeface="Arial" charset="0"/>
                <a:cs typeface="Arial" charset="0"/>
              </a:rPr>
              <a:t>Such an element is termed 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  <a:cs typeface="Arial" charset="0"/>
              </a:rPr>
              <a:t>unstable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  <a:cs typeface="Arial" charset="0"/>
              </a:rPr>
              <a:t>: it</a:t>
            </a:r>
            <a:r>
              <a:rPr lang="en-US" altLang="en-US" sz="2800" b="1">
                <a:solidFill>
                  <a:srgbClr val="000000"/>
                </a:solidFill>
                <a:latin typeface="Arial" charset="0"/>
                <a:cs typeface="Arial" charset="0"/>
              </a:rPr>
              <a:t> 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  <a:cs typeface="Arial" charset="0"/>
              </a:rPr>
              <a:t>will 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  <a:cs typeface="Arial" charset="0"/>
              </a:rPr>
              <a:t>spontaneously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  <a:cs typeface="Arial" charset="0"/>
              </a:rPr>
              <a:t> begin to 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  <a:cs typeface="Arial" charset="0"/>
              </a:rPr>
              <a:t>decay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  <a:cs typeface="Arial" charset="0"/>
              </a:rPr>
              <a:t> into lighter </a:t>
            </a:r>
            <a:r>
              <a:rPr lang="en-US" altLang="en-US" sz="3100" b="1">
                <a:solidFill>
                  <a:srgbClr val="00FF99"/>
                </a:solidFill>
                <a:latin typeface="Arial Narrow" pitchFamily="34" charset="0"/>
                <a:cs typeface="Arial" charset="0"/>
              </a:rPr>
              <a:t>elements by </a:t>
            </a:r>
            <a:r>
              <a:rPr lang="en-US" altLang="en-US" sz="3100" b="1">
                <a:solidFill>
                  <a:srgbClr val="FFFFFF"/>
                </a:solidFill>
                <a:latin typeface="Arial Narrow" pitchFamily="34" charset="0"/>
                <a:cs typeface="Arial" charset="0"/>
              </a:rPr>
              <a:t>ejecting</a:t>
            </a:r>
            <a:r>
              <a:rPr lang="en-US" altLang="en-US" sz="3100" b="1">
                <a:solidFill>
                  <a:srgbClr val="00FF99"/>
                </a:solidFill>
                <a:latin typeface="Arial Narrow" pitchFamily="34" charset="0"/>
                <a:cs typeface="Arial" charset="0"/>
              </a:rPr>
              <a:t> beta and/or alpha particles.</a:t>
            </a:r>
          </a:p>
        </p:txBody>
      </p:sp>
      <p:grpSp>
        <p:nvGrpSpPr>
          <p:cNvPr id="254982" name="Group 23"/>
          <p:cNvGrpSpPr>
            <a:grpSpLocks/>
          </p:cNvGrpSpPr>
          <p:nvPr/>
        </p:nvGrpSpPr>
        <p:grpSpPr bwMode="auto">
          <a:xfrm>
            <a:off x="473075" y="0"/>
            <a:ext cx="8399463" cy="2925763"/>
            <a:chOff x="473075" y="0"/>
            <a:chExt cx="8399463" cy="2925763"/>
          </a:xfrm>
        </p:grpSpPr>
        <p:sp>
          <p:nvSpPr>
            <p:cNvPr id="254987" name="Text Box 3"/>
            <p:cNvSpPr txBox="1">
              <a:spLocks noChangeArrowheads="1"/>
            </p:cNvSpPr>
            <p:nvPr/>
          </p:nvSpPr>
          <p:spPr bwMode="auto">
            <a:xfrm>
              <a:off x="3273425" y="2740025"/>
              <a:ext cx="2973388" cy="1841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lnSpc>
                  <a:spcPct val="6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Number of Nucleons in the Elements Nucleus</a:t>
              </a:r>
            </a:p>
          </p:txBody>
        </p:sp>
        <p:pic>
          <p:nvPicPr>
            <p:cNvPr id="254988" name="Picture 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8" r="488" b="1126"/>
            <a:stretch>
              <a:fillRect/>
            </a:stretch>
          </p:blipFill>
          <p:spPr bwMode="auto">
            <a:xfrm>
              <a:off x="473075" y="0"/>
              <a:ext cx="8399463" cy="29257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4989" name="Text Box 9"/>
            <p:cNvSpPr txBox="1">
              <a:spLocks noChangeArrowheads="1"/>
            </p:cNvSpPr>
            <p:nvPr/>
          </p:nvSpPr>
          <p:spPr bwMode="auto">
            <a:xfrm>
              <a:off x="2990850" y="1052513"/>
              <a:ext cx="3181350" cy="1428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4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The greatest binding energy per nucleon (a neutron or proton in a nucleus) occurs near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60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 nucleons.  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4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4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Normally,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fusion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 occurs in nuclei with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fewer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 than 60 AMU and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fission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 for nuclei with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  <a:cs typeface="Arial" charset="0"/>
                </a:rPr>
                <a:t>more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 than 60 AMU.</a:t>
              </a:r>
            </a:p>
          </p:txBody>
        </p:sp>
        <p:sp>
          <p:nvSpPr>
            <p:cNvPr id="254990" name="Text Box 10"/>
            <p:cNvSpPr txBox="1">
              <a:spLocks noChangeArrowheads="1"/>
            </p:cNvSpPr>
            <p:nvPr/>
          </p:nvSpPr>
          <p:spPr bwMode="auto">
            <a:xfrm>
              <a:off x="3063875" y="2676525"/>
              <a:ext cx="3541713" cy="2016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lnSpc>
                  <a:spcPct val="6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Number of Nucleons in the Element’s Nucleus</a:t>
              </a:r>
            </a:p>
          </p:txBody>
        </p:sp>
        <p:sp>
          <p:nvSpPr>
            <p:cNvPr id="254991" name="Text Box 11"/>
            <p:cNvSpPr txBox="1">
              <a:spLocks noChangeArrowheads="1"/>
            </p:cNvSpPr>
            <p:nvPr/>
          </p:nvSpPr>
          <p:spPr bwMode="auto">
            <a:xfrm>
              <a:off x="1143000" y="1849438"/>
              <a:ext cx="9906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Deuterium-2</a:t>
              </a:r>
            </a:p>
          </p:txBody>
        </p:sp>
        <p:sp>
          <p:nvSpPr>
            <p:cNvPr id="254992" name="Text Box 12"/>
            <p:cNvSpPr txBox="1">
              <a:spLocks noChangeArrowheads="1"/>
            </p:cNvSpPr>
            <p:nvPr/>
          </p:nvSpPr>
          <p:spPr bwMode="auto">
            <a:xfrm>
              <a:off x="1268413" y="1379538"/>
              <a:ext cx="7620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Helium-4</a:t>
              </a:r>
            </a:p>
          </p:txBody>
        </p:sp>
        <p:sp>
          <p:nvSpPr>
            <p:cNvPr id="254993" name="Text Box 13"/>
            <p:cNvSpPr txBox="1">
              <a:spLocks noChangeArrowheads="1"/>
            </p:cNvSpPr>
            <p:nvPr/>
          </p:nvSpPr>
          <p:spPr bwMode="auto">
            <a:xfrm>
              <a:off x="6858000" y="1379538"/>
              <a:ext cx="9906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Uranium-238</a:t>
              </a:r>
            </a:p>
          </p:txBody>
        </p:sp>
        <p:sp>
          <p:nvSpPr>
            <p:cNvPr id="254994" name="Text Box 14"/>
            <p:cNvSpPr txBox="1">
              <a:spLocks noChangeArrowheads="1"/>
            </p:cNvSpPr>
            <p:nvPr/>
          </p:nvSpPr>
          <p:spPr bwMode="auto">
            <a:xfrm>
              <a:off x="990600" y="2073275"/>
              <a:ext cx="9906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74099" name="Line 15"/>
            <p:cNvSpPr>
              <a:spLocks noChangeShapeType="1"/>
            </p:cNvSpPr>
            <p:nvPr/>
          </p:nvSpPr>
          <p:spPr bwMode="auto">
            <a:xfrm>
              <a:off x="820738" y="877888"/>
              <a:ext cx="563562" cy="55403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4996" name="Oval 16"/>
            <p:cNvSpPr>
              <a:spLocks noChangeArrowheads="1"/>
            </p:cNvSpPr>
            <p:nvPr/>
          </p:nvSpPr>
          <p:spPr bwMode="auto">
            <a:xfrm>
              <a:off x="769938" y="817563"/>
              <a:ext cx="76200" cy="762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4997" name="Oval 17"/>
            <p:cNvSpPr>
              <a:spLocks noChangeArrowheads="1"/>
            </p:cNvSpPr>
            <p:nvPr/>
          </p:nvSpPr>
          <p:spPr bwMode="auto">
            <a:xfrm>
              <a:off x="730250" y="2200275"/>
              <a:ext cx="76200" cy="762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74102" name="Line 20"/>
            <p:cNvSpPr>
              <a:spLocks noChangeShapeType="1"/>
            </p:cNvSpPr>
            <p:nvPr/>
          </p:nvSpPr>
          <p:spPr bwMode="auto">
            <a:xfrm flipV="1">
              <a:off x="808038" y="2008188"/>
              <a:ext cx="460375" cy="23018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4999" name="Text Box 21"/>
            <p:cNvSpPr txBox="1">
              <a:spLocks noChangeArrowheads="1"/>
            </p:cNvSpPr>
            <p:nvPr/>
          </p:nvSpPr>
          <p:spPr bwMode="auto">
            <a:xfrm>
              <a:off x="2428875" y="2552700"/>
              <a:ext cx="346075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60</a:t>
              </a:r>
            </a:p>
          </p:txBody>
        </p:sp>
        <p:sp>
          <p:nvSpPr>
            <p:cNvPr id="174104" name="Line 23"/>
            <p:cNvSpPr>
              <a:spLocks noChangeShapeType="1"/>
            </p:cNvSpPr>
            <p:nvPr/>
          </p:nvSpPr>
          <p:spPr bwMode="auto">
            <a:xfrm flipH="1">
              <a:off x="7761288" y="741363"/>
              <a:ext cx="536575" cy="638175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74105" name="Line 22"/>
            <p:cNvSpPr>
              <a:spLocks noChangeShapeType="1"/>
            </p:cNvSpPr>
            <p:nvPr/>
          </p:nvSpPr>
          <p:spPr bwMode="auto">
            <a:xfrm>
              <a:off x="2614613" y="433388"/>
              <a:ext cx="460375" cy="61436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r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5002" name="Text Box 24"/>
            <p:cNvSpPr txBox="1">
              <a:spLocks noChangeArrowheads="1"/>
            </p:cNvSpPr>
            <p:nvPr/>
          </p:nvSpPr>
          <p:spPr bwMode="auto">
            <a:xfrm>
              <a:off x="3341688" y="133350"/>
              <a:ext cx="3541713" cy="2016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lnSpc>
                  <a:spcPct val="6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Arial" charset="0"/>
                  <a:cs typeface="Arial" charset="0"/>
                </a:rPr>
                <a:t>Average Binding Energy Per Nucleon (MeV)</a:t>
              </a:r>
            </a:p>
          </p:txBody>
        </p:sp>
      </p:grpSp>
      <p:cxnSp>
        <p:nvCxnSpPr>
          <p:cNvPr id="254983" name="Straight Connector 23"/>
          <p:cNvCxnSpPr>
            <a:cxnSpLocks noChangeShapeType="1"/>
          </p:cNvCxnSpPr>
          <p:nvPr/>
        </p:nvCxnSpPr>
        <p:spPr bwMode="auto">
          <a:xfrm>
            <a:off x="2601913" y="330200"/>
            <a:ext cx="0" cy="2241550"/>
          </a:xfrm>
          <a:prstGeom prst="line">
            <a:avLst/>
          </a:prstGeom>
          <a:noFill/>
          <a:ln w="19050" algn="ctr">
            <a:solidFill>
              <a:srgbClr val="FF0000"/>
            </a:solidFill>
            <a:prstDash val="sys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54984" name="Text Box 2"/>
          <p:cNvSpPr txBox="1">
            <a:spLocks noChangeArrowheads="1"/>
          </p:cNvSpPr>
          <p:nvPr/>
        </p:nvSpPr>
        <p:spPr bwMode="auto">
          <a:xfrm rot="-5400000">
            <a:off x="-888206" y="1183481"/>
            <a:ext cx="2438400" cy="33813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600" b="1">
                <a:solidFill>
                  <a:srgbClr val="FFFFFF"/>
                </a:solidFill>
                <a:latin typeface="Arial" charset="0"/>
                <a:cs typeface="Arial" charset="0"/>
              </a:rPr>
              <a:t>Binding energy in MeV</a:t>
            </a:r>
          </a:p>
        </p:txBody>
      </p:sp>
      <p:sp>
        <p:nvSpPr>
          <p:cNvPr id="254985" name="Text Box 10"/>
          <p:cNvSpPr txBox="1">
            <a:spLocks noChangeArrowheads="1"/>
          </p:cNvSpPr>
          <p:nvPr/>
        </p:nvSpPr>
        <p:spPr bwMode="auto">
          <a:xfrm>
            <a:off x="2882900" y="2676525"/>
            <a:ext cx="5232400" cy="2111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200" b="1">
                <a:solidFill>
                  <a:srgbClr val="000000"/>
                </a:solidFill>
                <a:latin typeface="Arial" charset="0"/>
                <a:cs typeface="Arial" charset="0"/>
              </a:rPr>
              <a:t>Number of Nucleons in the Element’s Nucleus = Atomic mass or AMU</a:t>
            </a:r>
          </a:p>
        </p:txBody>
      </p:sp>
      <p:sp>
        <p:nvSpPr>
          <p:cNvPr id="254986" name="Text Box 10"/>
          <p:cNvSpPr txBox="1">
            <a:spLocks noChangeArrowheads="1"/>
          </p:cNvSpPr>
          <p:nvPr/>
        </p:nvSpPr>
        <p:spPr bwMode="auto">
          <a:xfrm>
            <a:off x="2774950" y="2676525"/>
            <a:ext cx="6097588" cy="2222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300" b="1">
                <a:solidFill>
                  <a:srgbClr val="000000"/>
                </a:solidFill>
                <a:latin typeface="Arial" charset="0"/>
                <a:cs typeface="Arial" charset="0"/>
              </a:rPr>
              <a:t>Number of Nucleons in the Element’s Nucleus = Atomic mass or AMU</a:t>
            </a:r>
          </a:p>
        </p:txBody>
      </p:sp>
    </p:spTree>
    <p:extLst>
      <p:ext uri="{BB962C8B-B14F-4D97-AF65-F5344CB8AC3E}">
        <p14:creationId xmlns:p14="http://schemas.microsoft.com/office/powerpoint/2010/main" val="375162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5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205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5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05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05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5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05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05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5252" grpId="0"/>
      <p:bldP spid="1205253" grpId="0" animBg="1"/>
      <p:bldP spid="120525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0000CC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Text Box 3"/>
          <p:cNvSpPr txBox="1">
            <a:spLocks noChangeArrowheads="1"/>
          </p:cNvSpPr>
          <p:nvPr/>
        </p:nvSpPr>
        <p:spPr bwMode="auto">
          <a:xfrm>
            <a:off x="0" y="3009900"/>
            <a:ext cx="9144000" cy="1587500"/>
          </a:xfrm>
          <a:prstGeom prst="rect">
            <a:avLst/>
          </a:prstGeom>
          <a:noFill/>
          <a:ln>
            <a:noFill/>
          </a:ln>
          <a:effectLst>
            <a:outerShdw dist="50800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700" b="1" kern="0" spc="-30" dirty="0">
                <a:solidFill>
                  <a:srgbClr val="FFFFFF"/>
                </a:solidFill>
                <a:latin typeface="Arial" charset="0"/>
              </a:rPr>
              <a:t>Now we see the Chemical Evolution Theory problem.   </a:t>
            </a:r>
          </a:p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700" b="1" kern="0" spc="-30" dirty="0">
                <a:solidFill>
                  <a:srgbClr val="FFFFFF"/>
                </a:solidFill>
                <a:latin typeface="Arial" charset="0"/>
              </a:rPr>
              <a:t>If </a:t>
            </a:r>
            <a:r>
              <a:rPr lang="en-US" altLang="en-US" sz="2700" b="1" kern="0" spc="-30" dirty="0">
                <a:solidFill>
                  <a:srgbClr val="FFFF00"/>
                </a:solidFill>
                <a:latin typeface="Arial" charset="0"/>
              </a:rPr>
              <a:t>light elements</a:t>
            </a:r>
            <a:r>
              <a:rPr lang="en-US" altLang="en-US" sz="2700" b="1" kern="0" spc="-30" dirty="0">
                <a:solidFill>
                  <a:srgbClr val="FFFFFF"/>
                </a:solidFill>
                <a:latin typeface="Arial" charset="0"/>
              </a:rPr>
              <a:t> merge (</a:t>
            </a:r>
            <a:r>
              <a:rPr lang="en-US" altLang="en-US" sz="2700" kern="0" spc="-30" dirty="0">
                <a:solidFill>
                  <a:srgbClr val="FFFF00"/>
                </a:solidFill>
                <a:latin typeface="Arial" charset="0"/>
              </a:rPr>
              <a:t>fusion</a:t>
            </a:r>
            <a:r>
              <a:rPr lang="en-US" altLang="en-US" sz="2700" b="1" kern="0" spc="-30" dirty="0">
                <a:solidFill>
                  <a:srgbClr val="FFFFFF"/>
                </a:solidFill>
                <a:latin typeface="Arial" charset="0"/>
              </a:rPr>
              <a:t>) and this nucleus does 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</a:rPr>
              <a:t>not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</a:rPr>
              <a:t>exceed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</a:rPr>
              <a:t> 60 AMU, they produce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</a:rPr>
              <a:t>stable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</a:rPr>
              <a:t> elements, </a:t>
            </a:r>
          </a:p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700" b="1" dirty="0">
                <a:solidFill>
                  <a:srgbClr val="FFFFFF"/>
                </a:solidFill>
                <a:latin typeface="Arial" charset="0"/>
              </a:rPr>
              <a:t>since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</a:rPr>
              <a:t>below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</a:rPr>
              <a:t> 60 the </a:t>
            </a:r>
            <a:r>
              <a:rPr lang="en-US" altLang="en-US" sz="2700" b="1" dirty="0">
                <a:solidFill>
                  <a:srgbClr val="00FF99"/>
                </a:solidFill>
                <a:latin typeface="Arial" charset="0"/>
              </a:rPr>
              <a:t>binding energy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</a:rPr>
              <a:t> becomes </a:t>
            </a:r>
            <a:r>
              <a:rPr lang="en-US" altLang="en-US" sz="2700" b="1" dirty="0">
                <a:solidFill>
                  <a:srgbClr val="FFFF00"/>
                </a:solidFill>
                <a:latin typeface="Arial" charset="0"/>
              </a:rPr>
              <a:t>larger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</a:rPr>
              <a:t>.</a:t>
            </a:r>
          </a:p>
        </p:txBody>
      </p:sp>
      <p:sp>
        <p:nvSpPr>
          <p:cNvPr id="154627" name="Text Box 24"/>
          <p:cNvSpPr txBox="1">
            <a:spLocks noChangeArrowheads="1"/>
          </p:cNvSpPr>
          <p:nvPr/>
        </p:nvSpPr>
        <p:spPr bwMode="auto">
          <a:xfrm>
            <a:off x="0" y="4849813"/>
            <a:ext cx="9144000" cy="1920875"/>
          </a:xfrm>
          <a:prstGeom prst="rect">
            <a:avLst/>
          </a:prstGeom>
          <a:noFill/>
          <a:ln>
            <a:noFill/>
          </a:ln>
          <a:effectLst>
            <a:outerShdw dist="50800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700" b="1" spc="-20" dirty="0">
                <a:solidFill>
                  <a:srgbClr val="FFFFFF"/>
                </a:solidFill>
                <a:latin typeface="Arial" charset="0"/>
              </a:rPr>
              <a:t>Merging nuclei (</a:t>
            </a:r>
            <a:r>
              <a:rPr lang="en-US" altLang="en-US" sz="2700" spc="-20" dirty="0">
                <a:solidFill>
                  <a:srgbClr val="FFFFFF"/>
                </a:solidFill>
                <a:latin typeface="Arial" charset="0"/>
              </a:rPr>
              <a:t>per supernovas</a:t>
            </a:r>
            <a:r>
              <a:rPr lang="en-US" altLang="en-US" sz="2700" b="1" spc="-20" dirty="0">
                <a:solidFill>
                  <a:srgbClr val="FFFFFF"/>
                </a:solidFill>
                <a:latin typeface="Arial" charset="0"/>
              </a:rPr>
              <a:t>) can’t produce heavy nucleons </a:t>
            </a:r>
            <a:r>
              <a:rPr lang="en-US" altLang="en-US" sz="2700" b="1" spc="-20" dirty="0">
                <a:solidFill>
                  <a:srgbClr val="FFFF00"/>
                </a:solidFill>
                <a:latin typeface="Arial" charset="0"/>
              </a:rPr>
              <a:t>exceeding</a:t>
            </a:r>
            <a:r>
              <a:rPr lang="en-US" altLang="en-US" sz="2700" b="1" spc="-20" dirty="0">
                <a:solidFill>
                  <a:srgbClr val="FFFFFF"/>
                </a:solidFill>
                <a:latin typeface="Arial" charset="0"/>
              </a:rPr>
              <a:t> 60: the nucleus will be </a:t>
            </a:r>
            <a:r>
              <a:rPr lang="en-US" altLang="en-US" sz="2700" b="1" spc="-20" dirty="0">
                <a:solidFill>
                  <a:srgbClr val="FFFF00"/>
                </a:solidFill>
                <a:latin typeface="Arial" charset="0"/>
              </a:rPr>
              <a:t>too large</a:t>
            </a:r>
            <a:r>
              <a:rPr lang="en-US" altLang="en-US" sz="2700" b="1" spc="-2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</a:rPr>
              <a:t>for the </a:t>
            </a:r>
            <a:r>
              <a:rPr lang="en-US" altLang="en-US" sz="2700" b="1" dirty="0">
                <a:solidFill>
                  <a:srgbClr val="00FF99"/>
                </a:solidFill>
                <a:latin typeface="Arial" charset="0"/>
              </a:rPr>
              <a:t>binding energy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</a:rPr>
              <a:t> to hold its protons – it will </a:t>
            </a:r>
          </a:p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700" b="1" dirty="0">
                <a:solidFill>
                  <a:srgbClr val="FFFFFF"/>
                </a:solidFill>
                <a:latin typeface="Arial" charset="0"/>
              </a:rPr>
              <a:t>split</a:t>
            </a:r>
            <a:r>
              <a:rPr lang="en-US" altLang="en-US" sz="20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</a:rPr>
              <a:t>(</a:t>
            </a:r>
            <a:r>
              <a:rPr lang="en-US" altLang="en-US" sz="2700" dirty="0">
                <a:solidFill>
                  <a:srgbClr val="FFFF00"/>
                </a:solidFill>
                <a:latin typeface="Arial" charset="0"/>
              </a:rPr>
              <a:t>fission</a:t>
            </a:r>
            <a:r>
              <a:rPr lang="en-US" altLang="en-US" sz="1600" dirty="0">
                <a:solidFill>
                  <a:srgbClr val="FFFF00"/>
                </a:solidFill>
                <a:latin typeface="Arial" charset="0"/>
              </a:rPr>
              <a:t> </a:t>
            </a:r>
            <a:r>
              <a:rPr lang="en-US" altLang="en-US" sz="2700" dirty="0">
                <a:solidFill>
                  <a:srgbClr val="FFFF00"/>
                </a:solidFill>
                <a:latin typeface="Arial" charset="0"/>
              </a:rPr>
              <a:t>=</a:t>
            </a:r>
            <a:r>
              <a:rPr lang="en-US" altLang="en-US" sz="1600" dirty="0">
                <a:solidFill>
                  <a:srgbClr val="FFFF00"/>
                </a:solidFill>
                <a:latin typeface="Arial" charset="0"/>
              </a:rPr>
              <a:t> </a:t>
            </a:r>
            <a:r>
              <a:rPr lang="en-US" altLang="en-US" sz="2700" dirty="0">
                <a:solidFill>
                  <a:srgbClr val="FFFF00"/>
                </a:solidFill>
                <a:latin typeface="Arial" charset="0"/>
              </a:rPr>
              <a:t>decay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</a:rPr>
              <a:t>)</a:t>
            </a:r>
            <a:r>
              <a:rPr lang="en-US" altLang="en-US" sz="20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</a:rPr>
              <a:t>into</a:t>
            </a:r>
            <a:r>
              <a:rPr lang="en-US" altLang="en-US" sz="20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</a:rPr>
              <a:t>smaller,</a:t>
            </a:r>
            <a:r>
              <a:rPr lang="en-US" altLang="en-US" sz="18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</a:rPr>
              <a:t>lighter</a:t>
            </a:r>
            <a:r>
              <a:rPr lang="en-US" altLang="en-US" sz="20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</a:rPr>
              <a:t>stable</a:t>
            </a:r>
            <a:r>
              <a:rPr lang="en-US" altLang="en-US" sz="2000" b="1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700" b="1" dirty="0">
                <a:solidFill>
                  <a:srgbClr val="FFFFFF"/>
                </a:solidFill>
                <a:latin typeface="Arial" charset="0"/>
              </a:rPr>
              <a:t>ones. </a:t>
            </a:r>
          </a:p>
          <a:p>
            <a:pPr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(</a:t>
            </a:r>
            <a:r>
              <a:rPr lang="en-US" altLang="en-US" sz="2400" dirty="0">
                <a:solidFill>
                  <a:srgbClr val="FFFFFF"/>
                </a:solidFill>
                <a:latin typeface="Arial" charset="0"/>
              </a:rPr>
              <a:t>when fission occurs, mass is lost and energy is released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)</a:t>
            </a:r>
          </a:p>
        </p:txBody>
      </p:sp>
      <p:grpSp>
        <p:nvGrpSpPr>
          <p:cNvPr id="256004" name="Group 21"/>
          <p:cNvGrpSpPr>
            <a:grpSpLocks/>
          </p:cNvGrpSpPr>
          <p:nvPr/>
        </p:nvGrpSpPr>
        <p:grpSpPr bwMode="auto">
          <a:xfrm>
            <a:off x="473075" y="0"/>
            <a:ext cx="8399463" cy="2925763"/>
            <a:chOff x="473075" y="0"/>
            <a:chExt cx="8399463" cy="2925763"/>
          </a:xfrm>
        </p:grpSpPr>
        <p:sp>
          <p:nvSpPr>
            <p:cNvPr id="256010" name="Text Box 3"/>
            <p:cNvSpPr txBox="1">
              <a:spLocks noChangeArrowheads="1"/>
            </p:cNvSpPr>
            <p:nvPr/>
          </p:nvSpPr>
          <p:spPr bwMode="auto">
            <a:xfrm>
              <a:off x="3273425" y="2740025"/>
              <a:ext cx="2973388" cy="1841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lnSpc>
                  <a:spcPct val="6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Number of Nucleons in the Elements Nucleus</a:t>
              </a:r>
            </a:p>
          </p:txBody>
        </p:sp>
        <p:pic>
          <p:nvPicPr>
            <p:cNvPr id="256011" name="Picture 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8" r="488" b="1126"/>
            <a:stretch>
              <a:fillRect/>
            </a:stretch>
          </p:blipFill>
          <p:spPr bwMode="auto">
            <a:xfrm>
              <a:off x="473075" y="0"/>
              <a:ext cx="8399463" cy="29257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6012" name="Text Box 9"/>
            <p:cNvSpPr txBox="1">
              <a:spLocks noChangeArrowheads="1"/>
            </p:cNvSpPr>
            <p:nvPr/>
          </p:nvSpPr>
          <p:spPr bwMode="auto">
            <a:xfrm>
              <a:off x="2990850" y="1052513"/>
              <a:ext cx="3181350" cy="1428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The greatest binding energy per nucleon (a neutron or proton in a nucleus) occurs near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60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nucleons.  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400" b="1">
                <a:solidFill>
                  <a:srgbClr val="000000"/>
                </a:solidFill>
                <a:latin typeface="Arial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Normally,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fusion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occurs in nuclei with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fewer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than 60 AMU and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fission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for nuclei with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more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than 60 AMU.</a:t>
              </a:r>
            </a:p>
          </p:txBody>
        </p:sp>
        <p:sp>
          <p:nvSpPr>
            <p:cNvPr id="256013" name="Text Box 10"/>
            <p:cNvSpPr txBox="1">
              <a:spLocks noChangeArrowheads="1"/>
            </p:cNvSpPr>
            <p:nvPr/>
          </p:nvSpPr>
          <p:spPr bwMode="auto">
            <a:xfrm>
              <a:off x="3063875" y="2676525"/>
              <a:ext cx="3541713" cy="2016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lnSpc>
                  <a:spcPct val="6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Arial" charset="0"/>
                </a:rPr>
                <a:t>Number of Nucleons in the Element’s Nucleus</a:t>
              </a:r>
            </a:p>
          </p:txBody>
        </p:sp>
        <p:sp>
          <p:nvSpPr>
            <p:cNvPr id="256014" name="Text Box 11"/>
            <p:cNvSpPr txBox="1">
              <a:spLocks noChangeArrowheads="1"/>
            </p:cNvSpPr>
            <p:nvPr/>
          </p:nvSpPr>
          <p:spPr bwMode="auto">
            <a:xfrm>
              <a:off x="1143000" y="1849438"/>
              <a:ext cx="9906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Deuterium-2</a:t>
              </a:r>
            </a:p>
          </p:txBody>
        </p:sp>
        <p:sp>
          <p:nvSpPr>
            <p:cNvPr id="256015" name="Text Box 12"/>
            <p:cNvSpPr txBox="1">
              <a:spLocks noChangeArrowheads="1"/>
            </p:cNvSpPr>
            <p:nvPr/>
          </p:nvSpPr>
          <p:spPr bwMode="auto">
            <a:xfrm>
              <a:off x="1268413" y="1379538"/>
              <a:ext cx="7620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Helium-4</a:t>
              </a:r>
            </a:p>
          </p:txBody>
        </p:sp>
        <p:sp>
          <p:nvSpPr>
            <p:cNvPr id="256016" name="Text Box 13"/>
            <p:cNvSpPr txBox="1">
              <a:spLocks noChangeArrowheads="1"/>
            </p:cNvSpPr>
            <p:nvPr/>
          </p:nvSpPr>
          <p:spPr bwMode="auto">
            <a:xfrm>
              <a:off x="6858000" y="1379538"/>
              <a:ext cx="9906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Uranium-238</a:t>
              </a:r>
            </a:p>
          </p:txBody>
        </p:sp>
        <p:sp>
          <p:nvSpPr>
            <p:cNvPr id="256017" name="Text Box 14"/>
            <p:cNvSpPr txBox="1">
              <a:spLocks noChangeArrowheads="1"/>
            </p:cNvSpPr>
            <p:nvPr/>
          </p:nvSpPr>
          <p:spPr bwMode="auto">
            <a:xfrm>
              <a:off x="990600" y="2073275"/>
              <a:ext cx="9906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6018" name="Line 15"/>
            <p:cNvSpPr>
              <a:spLocks noChangeShapeType="1"/>
            </p:cNvSpPr>
            <p:nvPr/>
          </p:nvSpPr>
          <p:spPr bwMode="auto">
            <a:xfrm>
              <a:off x="820738" y="877888"/>
              <a:ext cx="563563" cy="55403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6019" name="Oval 16"/>
            <p:cNvSpPr>
              <a:spLocks noChangeArrowheads="1"/>
            </p:cNvSpPr>
            <p:nvPr/>
          </p:nvSpPr>
          <p:spPr bwMode="auto">
            <a:xfrm>
              <a:off x="769938" y="817563"/>
              <a:ext cx="76200" cy="762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6020" name="Oval 17"/>
            <p:cNvSpPr>
              <a:spLocks noChangeArrowheads="1"/>
            </p:cNvSpPr>
            <p:nvPr/>
          </p:nvSpPr>
          <p:spPr bwMode="auto">
            <a:xfrm>
              <a:off x="730250" y="2200275"/>
              <a:ext cx="76200" cy="762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6021" name="Line 20"/>
            <p:cNvSpPr>
              <a:spLocks noChangeShapeType="1"/>
            </p:cNvSpPr>
            <p:nvPr/>
          </p:nvSpPr>
          <p:spPr bwMode="auto">
            <a:xfrm flipV="1">
              <a:off x="808038" y="2008188"/>
              <a:ext cx="460375" cy="23018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6022" name="Text Box 21"/>
            <p:cNvSpPr txBox="1">
              <a:spLocks noChangeArrowheads="1"/>
            </p:cNvSpPr>
            <p:nvPr/>
          </p:nvSpPr>
          <p:spPr bwMode="auto">
            <a:xfrm>
              <a:off x="2428875" y="2552700"/>
              <a:ext cx="346075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60</a:t>
              </a:r>
            </a:p>
          </p:txBody>
        </p:sp>
        <p:sp>
          <p:nvSpPr>
            <p:cNvPr id="256023" name="Line 23"/>
            <p:cNvSpPr>
              <a:spLocks noChangeShapeType="1"/>
            </p:cNvSpPr>
            <p:nvPr/>
          </p:nvSpPr>
          <p:spPr bwMode="auto">
            <a:xfrm flipH="1">
              <a:off x="7760709" y="740650"/>
              <a:ext cx="536575" cy="63888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6024" name="Line 22"/>
            <p:cNvSpPr>
              <a:spLocks noChangeShapeType="1"/>
            </p:cNvSpPr>
            <p:nvPr/>
          </p:nvSpPr>
          <p:spPr bwMode="auto">
            <a:xfrm>
              <a:off x="2613830" y="433527"/>
              <a:ext cx="460375" cy="61436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6025" name="Text Box 24"/>
            <p:cNvSpPr txBox="1">
              <a:spLocks noChangeArrowheads="1"/>
            </p:cNvSpPr>
            <p:nvPr/>
          </p:nvSpPr>
          <p:spPr bwMode="auto">
            <a:xfrm>
              <a:off x="3341688" y="133350"/>
              <a:ext cx="3541713" cy="2016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lnSpc>
                  <a:spcPct val="6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Arial" charset="0"/>
                </a:rPr>
                <a:t>Average Binding Energy Per Nucleon (MeV)</a:t>
              </a:r>
            </a:p>
          </p:txBody>
        </p:sp>
      </p:grpSp>
      <p:cxnSp>
        <p:nvCxnSpPr>
          <p:cNvPr id="256005" name="Straight Connector 21"/>
          <p:cNvCxnSpPr>
            <a:cxnSpLocks noChangeShapeType="1"/>
          </p:cNvCxnSpPr>
          <p:nvPr/>
        </p:nvCxnSpPr>
        <p:spPr bwMode="auto">
          <a:xfrm>
            <a:off x="2601913" y="330200"/>
            <a:ext cx="0" cy="2241550"/>
          </a:xfrm>
          <a:prstGeom prst="line">
            <a:avLst/>
          </a:prstGeom>
          <a:noFill/>
          <a:ln w="19050" algn="ctr">
            <a:solidFill>
              <a:srgbClr val="FF0000"/>
            </a:solidFill>
            <a:prstDash val="sys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56006" name="Text Box 2"/>
          <p:cNvSpPr txBox="1">
            <a:spLocks noChangeArrowheads="1"/>
          </p:cNvSpPr>
          <p:nvPr/>
        </p:nvSpPr>
        <p:spPr bwMode="auto">
          <a:xfrm rot="-5400000">
            <a:off x="-888206" y="1183481"/>
            <a:ext cx="2438400" cy="33813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600" b="1">
                <a:solidFill>
                  <a:srgbClr val="FFFFFF"/>
                </a:solidFill>
                <a:latin typeface="Arial" charset="0"/>
              </a:rPr>
              <a:t>Binding energy in MeV</a:t>
            </a:r>
          </a:p>
        </p:txBody>
      </p:sp>
      <p:sp>
        <p:nvSpPr>
          <p:cNvPr id="256007" name="Text Box 10"/>
          <p:cNvSpPr txBox="1">
            <a:spLocks noChangeArrowheads="1"/>
          </p:cNvSpPr>
          <p:nvPr/>
        </p:nvSpPr>
        <p:spPr bwMode="auto">
          <a:xfrm>
            <a:off x="2882900" y="2676525"/>
            <a:ext cx="5232400" cy="2111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200" b="1">
                <a:solidFill>
                  <a:srgbClr val="000000"/>
                </a:solidFill>
                <a:latin typeface="Arial" charset="0"/>
              </a:rPr>
              <a:t>Number of Nucleons in the Element’s Nucleus = Atomic mass or AMU</a:t>
            </a:r>
          </a:p>
        </p:txBody>
      </p:sp>
      <p:sp>
        <p:nvSpPr>
          <p:cNvPr id="256008" name="Text Box 10"/>
          <p:cNvSpPr txBox="1">
            <a:spLocks noChangeArrowheads="1"/>
          </p:cNvSpPr>
          <p:nvPr/>
        </p:nvSpPr>
        <p:spPr bwMode="auto">
          <a:xfrm>
            <a:off x="2774950" y="2676525"/>
            <a:ext cx="6097588" cy="2222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300" b="1">
                <a:solidFill>
                  <a:srgbClr val="000000"/>
                </a:solidFill>
                <a:latin typeface="Arial" charset="0"/>
              </a:rPr>
              <a:t>Number of Nucleons in the Element’s Nucleus = Atomic mass or AMU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657225" y="2314575"/>
            <a:ext cx="1857375" cy="5540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lnSpc>
                <a:spcPts val="1800"/>
              </a:lnSpc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1600" b="1" dirty="0">
                <a:solidFill>
                  <a:srgbClr val="000000"/>
                </a:solidFill>
                <a:latin typeface="Arial" charset="0"/>
              </a:rPr>
              <a:t>As Deuterium-2 </a:t>
            </a:r>
            <a:r>
              <a:rPr lang="en-US" altLang="en-US" sz="1600" b="1" kern="0" spc="-20" dirty="0">
                <a:solidFill>
                  <a:srgbClr val="000000"/>
                </a:solidFill>
                <a:latin typeface="Arial" charset="0"/>
              </a:rPr>
              <a:t>did into Helium-4</a:t>
            </a:r>
            <a:endParaRPr lang="en-US" altLang="en-US" sz="1800" b="1" kern="0" spc="-20" dirty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307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54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627" grpId="0"/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0000CC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0" y="6224588"/>
            <a:ext cx="91440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900" b="1">
                <a:solidFill>
                  <a:srgbClr val="FFFFFF"/>
                </a:solidFill>
                <a:latin typeface="Arial" charset="0"/>
              </a:rPr>
              <a:t>But 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instead</a:t>
            </a:r>
            <a:r>
              <a:rPr lang="en-US" altLang="en-US" sz="2900" b="1">
                <a:solidFill>
                  <a:srgbClr val="FFFFFF"/>
                </a:solidFill>
                <a:latin typeface="Arial" charset="0"/>
              </a:rPr>
              <a:t>, the binding energy </a:t>
            </a:r>
            <a:r>
              <a:rPr lang="en-US" altLang="en-US" sz="2900" b="1">
                <a:solidFill>
                  <a:srgbClr val="FFFF00"/>
                </a:solidFill>
                <a:latin typeface="Arial" charset="0"/>
              </a:rPr>
              <a:t>falls off </a:t>
            </a:r>
            <a:r>
              <a:rPr lang="en-US" altLang="en-US" sz="2900" b="1">
                <a:solidFill>
                  <a:srgbClr val="FFFFFF"/>
                </a:solidFill>
                <a:latin typeface="Arial" charset="0"/>
              </a:rPr>
              <a:t>(U</a:t>
            </a:r>
            <a:r>
              <a:rPr lang="en-US" altLang="en-US" sz="2900" b="1" baseline="30000">
                <a:solidFill>
                  <a:srgbClr val="FFFFFF"/>
                </a:solidFill>
                <a:latin typeface="Arial" charset="0"/>
              </a:rPr>
              <a:t>238</a:t>
            </a:r>
            <a:r>
              <a:rPr lang="en-US" altLang="en-US" sz="2900" b="1">
                <a:solidFill>
                  <a:srgbClr val="FFFFFF"/>
                </a:solidFill>
                <a:latin typeface="Arial" charset="0"/>
              </a:rPr>
              <a:t>).</a:t>
            </a:r>
          </a:p>
        </p:txBody>
      </p:sp>
      <p:sp>
        <p:nvSpPr>
          <p:cNvPr id="1228802" name="Text Box 2"/>
          <p:cNvSpPr txBox="1">
            <a:spLocks noChangeArrowheads="1"/>
          </p:cNvSpPr>
          <p:nvPr/>
        </p:nvSpPr>
        <p:spPr bwMode="auto">
          <a:xfrm>
            <a:off x="0" y="4543425"/>
            <a:ext cx="9144000" cy="1431925"/>
          </a:xfrm>
          <a:prstGeom prst="rect">
            <a:avLst/>
          </a:prstGeom>
          <a:noFill/>
          <a:ln>
            <a:noFill/>
          </a:ln>
          <a:effectLst>
            <a:outerShdw dist="7184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900" b="1" spc="-20" dirty="0">
                <a:solidFill>
                  <a:srgbClr val="FFFFFF"/>
                </a:solidFill>
                <a:latin typeface="Arial" charset="0"/>
              </a:rPr>
              <a:t>Chemical</a:t>
            </a:r>
            <a:r>
              <a:rPr lang="en-US" altLang="en-US" sz="2400" b="1" spc="-2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900" b="1" spc="-20" dirty="0">
                <a:solidFill>
                  <a:srgbClr val="FFFFFF"/>
                </a:solidFill>
                <a:latin typeface="Arial" charset="0"/>
              </a:rPr>
              <a:t>Evolution</a:t>
            </a:r>
            <a:r>
              <a:rPr lang="en-US" altLang="en-US" sz="2400" b="1" spc="-2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900" b="1" spc="-20" dirty="0">
                <a:solidFill>
                  <a:srgbClr val="FFFFFF"/>
                </a:solidFill>
                <a:latin typeface="Arial" charset="0"/>
              </a:rPr>
              <a:t>Theory</a:t>
            </a:r>
            <a:r>
              <a:rPr lang="en-US" altLang="en-US" sz="2400" b="1" spc="-2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900" b="1" spc="-20" dirty="0">
                <a:solidFill>
                  <a:srgbClr val="FFFFFF"/>
                </a:solidFill>
                <a:latin typeface="Arial" charset="0"/>
              </a:rPr>
              <a:t>requires</a:t>
            </a:r>
            <a:r>
              <a:rPr lang="en-US" altLang="en-US" sz="2400" b="1" spc="-2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900" b="1" spc="-20" dirty="0">
                <a:solidFill>
                  <a:srgbClr val="FFFFFF"/>
                </a:solidFill>
                <a:latin typeface="Arial" charset="0"/>
              </a:rPr>
              <a:t>the</a:t>
            </a:r>
            <a:r>
              <a:rPr lang="en-US" altLang="en-US" sz="2400" b="1" spc="-2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900" b="1" spc="-20" dirty="0">
                <a:solidFill>
                  <a:srgbClr val="FFFFFF"/>
                </a:solidFill>
                <a:latin typeface="Arial" charset="0"/>
              </a:rPr>
              <a:t>elements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/>
            </a:pPr>
            <a:r>
              <a:rPr lang="en-US" altLang="en-US" sz="2900" b="1" spc="-20" dirty="0">
                <a:solidFill>
                  <a:srgbClr val="FFFFFF"/>
                </a:solidFill>
                <a:latin typeface="Arial" charset="0"/>
              </a:rPr>
              <a:t> (</a:t>
            </a:r>
            <a:r>
              <a:rPr lang="en-US" altLang="en-US" sz="2900" spc="-20" dirty="0">
                <a:solidFill>
                  <a:srgbClr val="FFFFFF"/>
                </a:solidFill>
                <a:latin typeface="Arial" charset="0"/>
              </a:rPr>
              <a:t>+ their isotopes</a:t>
            </a:r>
            <a:r>
              <a:rPr lang="en-US" altLang="en-US" sz="2900" b="1" spc="-20" dirty="0">
                <a:solidFill>
                  <a:srgbClr val="FFFFFF"/>
                </a:solidFill>
                <a:latin typeface="Arial" charset="0"/>
              </a:rPr>
              <a:t>) to the right of the </a:t>
            </a:r>
            <a:r>
              <a:rPr lang="en-US" altLang="en-US" sz="2900" b="1" spc="-20" dirty="0">
                <a:solidFill>
                  <a:srgbClr val="FFFF00"/>
                </a:solidFill>
                <a:latin typeface="Arial" charset="0"/>
              </a:rPr>
              <a:t>60</a:t>
            </a:r>
            <a:r>
              <a:rPr lang="en-US" altLang="en-US" sz="2400" b="1" spc="-20" dirty="0">
                <a:solidFill>
                  <a:srgbClr val="FFFF00"/>
                </a:solidFill>
                <a:latin typeface="Arial" charset="0"/>
              </a:rPr>
              <a:t> </a:t>
            </a:r>
            <a:r>
              <a:rPr lang="en-US" altLang="en-US" sz="2900" b="1" spc="-20" dirty="0">
                <a:solidFill>
                  <a:srgbClr val="FFFF00"/>
                </a:solidFill>
                <a:latin typeface="Arial" charset="0"/>
              </a:rPr>
              <a:t>nucleon</a:t>
            </a:r>
            <a:r>
              <a:rPr lang="en-US" altLang="en-US" sz="2400" b="1" spc="-20" dirty="0">
                <a:solidFill>
                  <a:srgbClr val="FFFF00"/>
                </a:solidFill>
                <a:latin typeface="Arial" charset="0"/>
              </a:rPr>
              <a:t> </a:t>
            </a:r>
            <a:r>
              <a:rPr lang="en-US" altLang="en-US" sz="2900" b="1" spc="-20" dirty="0">
                <a:solidFill>
                  <a:srgbClr val="FFFF00"/>
                </a:solidFill>
                <a:latin typeface="Arial" charset="0"/>
              </a:rPr>
              <a:t>line</a:t>
            </a:r>
            <a:r>
              <a:rPr lang="en-US" altLang="en-US" sz="2400" b="1" spc="-2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900" b="1" spc="-20" dirty="0">
                <a:solidFill>
                  <a:srgbClr val="FFFFFF"/>
                </a:solidFill>
                <a:latin typeface="Arial" charset="0"/>
              </a:rPr>
              <a:t>(</a:t>
            </a:r>
            <a:r>
              <a:rPr lang="en-US" altLang="en-US" sz="2900" spc="-20" dirty="0">
                <a:solidFill>
                  <a:srgbClr val="00B0F0"/>
                </a:solidFill>
                <a:latin typeface="Arial" charset="0"/>
              </a:rPr>
              <a:t>blue dots</a:t>
            </a:r>
            <a:r>
              <a:rPr lang="en-US" altLang="en-US" sz="2900" b="1" spc="-20" dirty="0">
                <a:solidFill>
                  <a:srgbClr val="FFFFFF"/>
                </a:solidFill>
                <a:latin typeface="Arial" charset="0"/>
              </a:rPr>
              <a:t>) to</a:t>
            </a:r>
            <a:r>
              <a:rPr lang="en-US" altLang="en-US" sz="2400" b="1" spc="-2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900" b="1" spc="-20" dirty="0">
                <a:solidFill>
                  <a:srgbClr val="FFFFFF"/>
                </a:solidFill>
                <a:latin typeface="Arial" charset="0"/>
              </a:rPr>
              <a:t>continue</a:t>
            </a:r>
            <a:r>
              <a:rPr lang="en-US" altLang="en-US" sz="2400" b="1" spc="-2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900" b="1" spc="-20" dirty="0">
                <a:solidFill>
                  <a:srgbClr val="FFFF00"/>
                </a:solidFill>
                <a:latin typeface="Arial" charset="0"/>
              </a:rPr>
              <a:t>going</a:t>
            </a:r>
            <a:r>
              <a:rPr lang="en-US" altLang="en-US" sz="2400" b="1" spc="-20" dirty="0">
                <a:solidFill>
                  <a:srgbClr val="FFFF00"/>
                </a:solidFill>
                <a:latin typeface="Arial" charset="0"/>
              </a:rPr>
              <a:t> </a:t>
            </a:r>
            <a:r>
              <a:rPr lang="en-US" altLang="en-US" sz="2900" b="1" spc="-20" dirty="0">
                <a:solidFill>
                  <a:srgbClr val="FFFF00"/>
                </a:solidFill>
                <a:latin typeface="Arial" charset="0"/>
              </a:rPr>
              <a:t>up</a:t>
            </a:r>
            <a:r>
              <a:rPr lang="en-US" altLang="en-US" sz="2400" b="1" spc="-20" dirty="0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900" b="1" spc="-20" dirty="0">
                <a:solidFill>
                  <a:srgbClr val="FFFFFF"/>
                </a:solidFill>
                <a:latin typeface="Arial" charset="0"/>
              </a:rPr>
              <a:t>(</a:t>
            </a:r>
            <a:r>
              <a:rPr lang="en-US" altLang="en-US" sz="2900" spc="-20" dirty="0">
                <a:solidFill>
                  <a:srgbClr val="00B0F0"/>
                </a:solidFill>
                <a:latin typeface="Arial" charset="0"/>
              </a:rPr>
              <a:t>blue</a:t>
            </a:r>
            <a:r>
              <a:rPr lang="en-US" altLang="en-US" sz="2400" spc="-20" dirty="0">
                <a:solidFill>
                  <a:srgbClr val="00B0F0"/>
                </a:solidFill>
                <a:latin typeface="Arial" charset="0"/>
              </a:rPr>
              <a:t> </a:t>
            </a:r>
            <a:r>
              <a:rPr lang="en-US" altLang="en-US" sz="2900" spc="-20" dirty="0">
                <a:solidFill>
                  <a:srgbClr val="00B0F0"/>
                </a:solidFill>
                <a:latin typeface="Arial" charset="0"/>
              </a:rPr>
              <a:t>arrow</a:t>
            </a:r>
            <a:r>
              <a:rPr lang="en-US" altLang="en-US" sz="2900" b="1" spc="-20" dirty="0">
                <a:solidFill>
                  <a:srgbClr val="FFFFFF"/>
                </a:solidFill>
                <a:latin typeface="Arial" charset="0"/>
              </a:rPr>
              <a:t>).</a:t>
            </a:r>
            <a:endParaRPr lang="en-US" altLang="en-US" sz="1200" b="1" spc="-20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257028" name="Text Box 21"/>
          <p:cNvSpPr txBox="1">
            <a:spLocks noChangeArrowheads="1"/>
          </p:cNvSpPr>
          <p:nvPr/>
        </p:nvSpPr>
        <p:spPr bwMode="auto">
          <a:xfrm>
            <a:off x="0" y="2990850"/>
            <a:ext cx="9144000" cy="1320800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Recall, fusion for nuclei </a:t>
            </a:r>
            <a:r>
              <a:rPr lang="en-US" altLang="en-US" sz="2800" b="1">
                <a:solidFill>
                  <a:srgbClr val="FFFF00"/>
                </a:solidFill>
                <a:latin typeface="Arial" charset="0"/>
              </a:rPr>
              <a:t>lighter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 than 60 nucleons </a:t>
            </a:r>
          </a:p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that results in an AMU &lt; 60 will always produce </a:t>
            </a:r>
          </a:p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a new nuclei with a </a:t>
            </a:r>
            <a:r>
              <a:rPr lang="en-US" altLang="en-US" sz="2800" b="1">
                <a:solidFill>
                  <a:srgbClr val="FFFF00"/>
                </a:solidFill>
                <a:latin typeface="Arial" charset="0"/>
              </a:rPr>
              <a:t>greater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 binding energy. </a:t>
            </a:r>
            <a:endParaRPr lang="en-US" altLang="en-US" sz="2800" b="1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228827" name="Text Box 27"/>
          <p:cNvSpPr txBox="1">
            <a:spLocks noChangeArrowheads="1"/>
          </p:cNvSpPr>
          <p:nvPr/>
        </p:nvSpPr>
        <p:spPr bwMode="auto">
          <a:xfrm>
            <a:off x="347663" y="3006725"/>
            <a:ext cx="8440737" cy="3698875"/>
          </a:xfrm>
          <a:prstGeom prst="rect">
            <a:avLst/>
          </a:prstGeom>
          <a:solidFill>
            <a:schemeClr val="tx1"/>
          </a:solidFill>
          <a:ln w="38100">
            <a:solidFill>
              <a:srgbClr val="00FF99"/>
            </a:solidFill>
            <a:miter lim="800000"/>
            <a:headEnd/>
            <a:tailEnd/>
          </a:ln>
          <a:effectLst>
            <a:outerShdw dist="71842" dir="2700000" algn="ctr" rotWithShape="0">
              <a:schemeClr val="tx1"/>
            </a:outerShdw>
          </a:effec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600" b="1">
              <a:solidFill>
                <a:srgbClr val="00FF99"/>
              </a:solidFill>
              <a:latin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The</a:t>
            </a:r>
            <a:r>
              <a:rPr lang="en-US" altLang="en-US" sz="2000" b="1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theory</a:t>
            </a:r>
            <a:r>
              <a:rPr lang="en-US" altLang="en-US" sz="2000" b="1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demands</a:t>
            </a:r>
            <a:r>
              <a:rPr lang="en-US" altLang="en-US" sz="2000" b="1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fusion</a:t>
            </a:r>
            <a:r>
              <a:rPr lang="en-US" altLang="en-US" sz="2000" b="1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into</a:t>
            </a:r>
            <a:r>
              <a:rPr lang="en-US" altLang="en-US" sz="2000" b="1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heavier</a:t>
            </a:r>
            <a:r>
              <a:rPr lang="en-US" altLang="en-US" sz="2000" b="1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elements but 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observation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 (</a:t>
            </a:r>
            <a:r>
              <a:rPr lang="en-US" altLang="en-US" sz="2800">
                <a:solidFill>
                  <a:srgbClr val="00FF99"/>
                </a:solidFill>
                <a:latin typeface="Arial" charset="0"/>
              </a:rPr>
              <a:t>reality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) is fission into smaller,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lighter nuclei; therefore, its science is 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not valid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.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400" b="1">
              <a:solidFill>
                <a:srgbClr val="00FF99"/>
              </a:solidFill>
              <a:latin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These</a:t>
            </a:r>
            <a:r>
              <a:rPr lang="en-US" altLang="en-US" sz="2000" b="1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facts</a:t>
            </a:r>
            <a:r>
              <a:rPr lang="en-US" altLang="en-US" sz="2000" b="1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of</a:t>
            </a:r>
            <a:r>
              <a:rPr lang="en-US" altLang="en-US" sz="2000" b="1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physics</a:t>
            </a:r>
            <a:r>
              <a:rPr lang="en-US" altLang="en-US" sz="2000" b="1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reveal</a:t>
            </a:r>
            <a:r>
              <a:rPr lang="en-US" altLang="en-US" sz="2000" b="1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it</a:t>
            </a:r>
            <a:r>
              <a:rPr lang="en-US" altLang="en-US" sz="2000" b="1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as</a:t>
            </a:r>
            <a:r>
              <a:rPr lang="en-US" altLang="en-US" sz="2000" b="1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a</a:t>
            </a:r>
            <a:r>
              <a:rPr lang="en-US" altLang="en-US" sz="2000" b="1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fatally</a:t>
            </a:r>
            <a:r>
              <a:rPr lang="en-US" altLang="en-US" sz="2000" b="1">
                <a:solidFill>
                  <a:srgbClr val="FFFFFF"/>
                </a:solidFill>
                <a:latin typeface="Arial" charset="0"/>
              </a:rPr>
              <a:t> </a:t>
            </a: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flawed 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theory; thus, all chemical evolution falls with it: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(</a:t>
            </a:r>
            <a:r>
              <a:rPr lang="en-US" altLang="en-US" sz="2800">
                <a:solidFill>
                  <a:srgbClr val="00FF99"/>
                </a:solidFill>
                <a:latin typeface="Arial" charset="0"/>
              </a:rPr>
              <a:t>including</a:t>
            </a:r>
            <a:r>
              <a:rPr lang="en-US" altLang="en-US" sz="2400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>
                <a:solidFill>
                  <a:srgbClr val="00FF99"/>
                </a:solidFill>
                <a:latin typeface="Arial" charset="0"/>
              </a:rPr>
              <a:t>its</a:t>
            </a:r>
            <a:r>
              <a:rPr lang="en-US" altLang="en-US" sz="2400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>
                <a:solidFill>
                  <a:srgbClr val="00FF99"/>
                </a:solidFill>
                <a:latin typeface="Arial" charset="0"/>
              </a:rPr>
              <a:t>end</a:t>
            </a:r>
            <a:r>
              <a:rPr lang="en-US" altLang="en-US" sz="2400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>
                <a:solidFill>
                  <a:srgbClr val="00FF99"/>
                </a:solidFill>
                <a:latin typeface="Arial" charset="0"/>
              </a:rPr>
              <a:t>product</a:t>
            </a:r>
            <a:r>
              <a:rPr lang="en-US" altLang="en-US" sz="1400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>
                <a:solidFill>
                  <a:srgbClr val="00FF99"/>
                </a:solidFill>
                <a:latin typeface="Arial" charset="0"/>
              </a:rPr>
              <a:t>–</a:t>
            </a:r>
            <a:r>
              <a:rPr lang="en-US" altLang="en-US" sz="1400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>
                <a:solidFill>
                  <a:srgbClr val="00FF99"/>
                </a:solidFill>
                <a:latin typeface="Arial" charset="0"/>
              </a:rPr>
              <a:t>organic</a:t>
            </a:r>
            <a:r>
              <a:rPr lang="en-US" altLang="en-US" sz="2400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>
                <a:solidFill>
                  <a:srgbClr val="00FF99"/>
                </a:solidFill>
                <a:latin typeface="Arial" charset="0"/>
              </a:rPr>
              <a:t>human</a:t>
            </a:r>
            <a:r>
              <a:rPr lang="en-US" altLang="en-US" sz="2400">
                <a:solidFill>
                  <a:srgbClr val="00FF99"/>
                </a:solidFill>
                <a:latin typeface="Arial" charset="0"/>
              </a:rPr>
              <a:t> </a:t>
            </a:r>
            <a:r>
              <a:rPr lang="en-US" altLang="en-US" sz="2800">
                <a:solidFill>
                  <a:srgbClr val="00FF99"/>
                </a:solidFill>
                <a:latin typeface="Arial" charset="0"/>
              </a:rPr>
              <a:t>evolution</a:t>
            </a:r>
            <a:r>
              <a:rPr lang="en-US" altLang="en-US" sz="2800" b="1">
                <a:solidFill>
                  <a:srgbClr val="00FF99"/>
                </a:solidFill>
                <a:latin typeface="Arial" charset="0"/>
              </a:rPr>
              <a:t>)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000" b="1">
              <a:solidFill>
                <a:srgbClr val="00FF99"/>
              </a:solidFill>
              <a:latin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000" b="1">
              <a:solidFill>
                <a:srgbClr val="00FF99"/>
              </a:solidFill>
              <a:latin typeface="Arial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600" b="1">
              <a:solidFill>
                <a:srgbClr val="00FF99"/>
              </a:solidFill>
              <a:latin typeface="Arial" charset="0"/>
            </a:endParaRPr>
          </a:p>
        </p:txBody>
      </p:sp>
      <p:sp>
        <p:nvSpPr>
          <p:cNvPr id="1228828" name="Text Box 28"/>
          <p:cNvSpPr txBox="1">
            <a:spLocks noChangeArrowheads="1"/>
          </p:cNvSpPr>
          <p:nvPr/>
        </p:nvSpPr>
        <p:spPr bwMode="auto">
          <a:xfrm>
            <a:off x="423863" y="6002338"/>
            <a:ext cx="8258175" cy="646112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3600" b="1">
                <a:solidFill>
                  <a:srgbClr val="FFFFFF"/>
                </a:solidFill>
                <a:latin typeface="Arial" charset="0"/>
              </a:rPr>
              <a:t>And this is real science !</a:t>
            </a:r>
          </a:p>
        </p:txBody>
      </p:sp>
      <p:grpSp>
        <p:nvGrpSpPr>
          <p:cNvPr id="257031" name="Group 24"/>
          <p:cNvGrpSpPr>
            <a:grpSpLocks/>
          </p:cNvGrpSpPr>
          <p:nvPr/>
        </p:nvGrpSpPr>
        <p:grpSpPr bwMode="auto">
          <a:xfrm>
            <a:off x="473075" y="0"/>
            <a:ext cx="8399463" cy="2925763"/>
            <a:chOff x="473075" y="0"/>
            <a:chExt cx="8399463" cy="2925763"/>
          </a:xfrm>
        </p:grpSpPr>
        <p:sp>
          <p:nvSpPr>
            <p:cNvPr id="257038" name="Text Box 3"/>
            <p:cNvSpPr txBox="1">
              <a:spLocks noChangeArrowheads="1"/>
            </p:cNvSpPr>
            <p:nvPr/>
          </p:nvSpPr>
          <p:spPr bwMode="auto">
            <a:xfrm>
              <a:off x="3273425" y="2740025"/>
              <a:ext cx="2973388" cy="1841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lnSpc>
                  <a:spcPct val="6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Number of Nucleons in the Elements Nucleus</a:t>
              </a:r>
            </a:p>
          </p:txBody>
        </p:sp>
        <p:pic>
          <p:nvPicPr>
            <p:cNvPr id="257039" name="Picture 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8" r="488" b="1126"/>
            <a:stretch>
              <a:fillRect/>
            </a:stretch>
          </p:blipFill>
          <p:spPr bwMode="auto">
            <a:xfrm>
              <a:off x="473075" y="0"/>
              <a:ext cx="8399463" cy="29257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57040" name="Text Box 9"/>
            <p:cNvSpPr txBox="1">
              <a:spLocks noChangeArrowheads="1"/>
            </p:cNvSpPr>
            <p:nvPr/>
          </p:nvSpPr>
          <p:spPr bwMode="auto">
            <a:xfrm>
              <a:off x="2990850" y="1052513"/>
              <a:ext cx="3181350" cy="1428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The greatest binding energy per nucleon (a neutron or proton in a nucleus) occurs near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60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nucleons.  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400" b="1">
                <a:solidFill>
                  <a:srgbClr val="000000"/>
                </a:solidFill>
                <a:latin typeface="Arial" charset="0"/>
              </a:endParaRPr>
            </a:p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Normally,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fusion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occurs in nuclei with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fewer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than 60 AMU and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fission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for nuclei with </a:t>
              </a:r>
              <a:r>
                <a:rPr lang="en-US" altLang="en-US" sz="1400" b="1">
                  <a:solidFill>
                    <a:srgbClr val="FF0000"/>
                  </a:solidFill>
                  <a:latin typeface="Arial" charset="0"/>
                </a:rPr>
                <a:t>more</a:t>
              </a:r>
              <a:r>
                <a:rPr lang="en-US" altLang="en-US" sz="1400" b="1">
                  <a:solidFill>
                    <a:srgbClr val="000000"/>
                  </a:solidFill>
                  <a:latin typeface="Arial" charset="0"/>
                </a:rPr>
                <a:t> than 60 AMU.</a:t>
              </a:r>
            </a:p>
          </p:txBody>
        </p:sp>
        <p:sp>
          <p:nvSpPr>
            <p:cNvPr id="257041" name="Text Box 10"/>
            <p:cNvSpPr txBox="1">
              <a:spLocks noChangeArrowheads="1"/>
            </p:cNvSpPr>
            <p:nvPr/>
          </p:nvSpPr>
          <p:spPr bwMode="auto">
            <a:xfrm>
              <a:off x="3063875" y="2676525"/>
              <a:ext cx="3541713" cy="2016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lnSpc>
                  <a:spcPct val="6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Arial" charset="0"/>
                </a:rPr>
                <a:t>Number of Nucleons in the Element’s Nucleus</a:t>
              </a:r>
            </a:p>
          </p:txBody>
        </p:sp>
        <p:sp>
          <p:nvSpPr>
            <p:cNvPr id="257042" name="Text Box 11"/>
            <p:cNvSpPr txBox="1">
              <a:spLocks noChangeArrowheads="1"/>
            </p:cNvSpPr>
            <p:nvPr/>
          </p:nvSpPr>
          <p:spPr bwMode="auto">
            <a:xfrm>
              <a:off x="1143000" y="1849438"/>
              <a:ext cx="9906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Deuterium-2</a:t>
              </a:r>
            </a:p>
          </p:txBody>
        </p:sp>
        <p:sp>
          <p:nvSpPr>
            <p:cNvPr id="257043" name="Text Box 12"/>
            <p:cNvSpPr txBox="1">
              <a:spLocks noChangeArrowheads="1"/>
            </p:cNvSpPr>
            <p:nvPr/>
          </p:nvSpPr>
          <p:spPr bwMode="auto">
            <a:xfrm>
              <a:off x="1268413" y="1379538"/>
              <a:ext cx="7620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Helium-4</a:t>
              </a:r>
            </a:p>
          </p:txBody>
        </p:sp>
        <p:sp>
          <p:nvSpPr>
            <p:cNvPr id="257044" name="Text Box 13"/>
            <p:cNvSpPr txBox="1">
              <a:spLocks noChangeArrowheads="1"/>
            </p:cNvSpPr>
            <p:nvPr/>
          </p:nvSpPr>
          <p:spPr bwMode="auto">
            <a:xfrm>
              <a:off x="6858000" y="1379538"/>
              <a:ext cx="9906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Uranium-238</a:t>
              </a:r>
            </a:p>
          </p:txBody>
        </p:sp>
        <p:sp>
          <p:nvSpPr>
            <p:cNvPr id="257045" name="Text Box 14"/>
            <p:cNvSpPr txBox="1">
              <a:spLocks noChangeArrowheads="1"/>
            </p:cNvSpPr>
            <p:nvPr/>
          </p:nvSpPr>
          <p:spPr bwMode="auto">
            <a:xfrm>
              <a:off x="990600" y="2073275"/>
              <a:ext cx="990600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10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7046" name="Line 15"/>
            <p:cNvSpPr>
              <a:spLocks noChangeShapeType="1"/>
            </p:cNvSpPr>
            <p:nvPr/>
          </p:nvSpPr>
          <p:spPr bwMode="auto">
            <a:xfrm>
              <a:off x="820738" y="877888"/>
              <a:ext cx="563563" cy="55403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7047" name="Oval 16"/>
            <p:cNvSpPr>
              <a:spLocks noChangeArrowheads="1"/>
            </p:cNvSpPr>
            <p:nvPr/>
          </p:nvSpPr>
          <p:spPr bwMode="auto">
            <a:xfrm>
              <a:off x="769938" y="817563"/>
              <a:ext cx="76200" cy="762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7048" name="Oval 17"/>
            <p:cNvSpPr>
              <a:spLocks noChangeArrowheads="1"/>
            </p:cNvSpPr>
            <p:nvPr/>
          </p:nvSpPr>
          <p:spPr bwMode="auto">
            <a:xfrm>
              <a:off x="730250" y="2200275"/>
              <a:ext cx="76200" cy="76200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r"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7049" name="Line 20"/>
            <p:cNvSpPr>
              <a:spLocks noChangeShapeType="1"/>
            </p:cNvSpPr>
            <p:nvPr/>
          </p:nvSpPr>
          <p:spPr bwMode="auto">
            <a:xfrm flipV="1">
              <a:off x="808038" y="2008188"/>
              <a:ext cx="460375" cy="23018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7050" name="Text Box 21"/>
            <p:cNvSpPr txBox="1">
              <a:spLocks noChangeArrowheads="1"/>
            </p:cNvSpPr>
            <p:nvPr/>
          </p:nvSpPr>
          <p:spPr bwMode="auto">
            <a:xfrm>
              <a:off x="2428875" y="2552700"/>
              <a:ext cx="346075" cy="19843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algn="ctr" fontAlgn="base">
                <a:lnSpc>
                  <a:spcPct val="7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Arial" charset="0"/>
                </a:rPr>
                <a:t>60</a:t>
              </a:r>
            </a:p>
          </p:txBody>
        </p:sp>
        <p:sp>
          <p:nvSpPr>
            <p:cNvPr id="257051" name="Line 23"/>
            <p:cNvSpPr>
              <a:spLocks noChangeShapeType="1"/>
            </p:cNvSpPr>
            <p:nvPr/>
          </p:nvSpPr>
          <p:spPr bwMode="auto">
            <a:xfrm flipH="1">
              <a:off x="7760709" y="740650"/>
              <a:ext cx="536575" cy="63888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7052" name="Line 22"/>
            <p:cNvSpPr>
              <a:spLocks noChangeShapeType="1"/>
            </p:cNvSpPr>
            <p:nvPr/>
          </p:nvSpPr>
          <p:spPr bwMode="auto">
            <a:xfrm>
              <a:off x="2613830" y="433527"/>
              <a:ext cx="460375" cy="61436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257053" name="Text Box 24"/>
            <p:cNvSpPr txBox="1">
              <a:spLocks noChangeArrowheads="1"/>
            </p:cNvSpPr>
            <p:nvPr/>
          </p:nvSpPr>
          <p:spPr bwMode="auto">
            <a:xfrm>
              <a:off x="3341688" y="133350"/>
              <a:ext cx="3541713" cy="2016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  <a:cs typeface="Arial" charset="0"/>
                </a:defRPr>
              </a:lvl9pPr>
            </a:lstStyle>
            <a:p>
              <a:pPr fontAlgn="base">
                <a:lnSpc>
                  <a:spcPct val="6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1200" b="1">
                  <a:solidFill>
                    <a:srgbClr val="000000"/>
                  </a:solidFill>
                  <a:latin typeface="Arial" charset="0"/>
                </a:rPr>
                <a:t>Average Binding Energy Per Nucleon (MeV)</a:t>
              </a:r>
            </a:p>
          </p:txBody>
        </p:sp>
      </p:grpSp>
      <p:sp>
        <p:nvSpPr>
          <p:cNvPr id="43" name="Line 23"/>
          <p:cNvSpPr>
            <a:spLocks noChangeShapeType="1"/>
          </p:cNvSpPr>
          <p:nvPr/>
        </p:nvSpPr>
        <p:spPr bwMode="auto">
          <a:xfrm flipV="1">
            <a:off x="2765425" y="317500"/>
            <a:ext cx="5262563" cy="155575"/>
          </a:xfrm>
          <a:prstGeom prst="line">
            <a:avLst/>
          </a:prstGeom>
          <a:noFill/>
          <a:ln w="57150">
            <a:solidFill>
              <a:srgbClr val="0066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257033" name="Straight Connector 25"/>
          <p:cNvCxnSpPr>
            <a:cxnSpLocks noChangeShapeType="1"/>
          </p:cNvCxnSpPr>
          <p:nvPr/>
        </p:nvCxnSpPr>
        <p:spPr bwMode="auto">
          <a:xfrm>
            <a:off x="2601913" y="330200"/>
            <a:ext cx="0" cy="2241550"/>
          </a:xfrm>
          <a:prstGeom prst="line">
            <a:avLst/>
          </a:prstGeom>
          <a:noFill/>
          <a:ln w="19050" algn="ctr">
            <a:solidFill>
              <a:srgbClr val="FF0000"/>
            </a:solidFill>
            <a:prstDash val="sys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57034" name="Text Box 2"/>
          <p:cNvSpPr txBox="1">
            <a:spLocks noChangeArrowheads="1"/>
          </p:cNvSpPr>
          <p:nvPr/>
        </p:nvSpPr>
        <p:spPr bwMode="auto">
          <a:xfrm rot="-5400000">
            <a:off x="-888206" y="1183481"/>
            <a:ext cx="2438400" cy="33813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1600" b="1">
                <a:solidFill>
                  <a:srgbClr val="FFFFFF"/>
                </a:solidFill>
                <a:latin typeface="Arial" charset="0"/>
              </a:rPr>
              <a:t>Binding energy in MeV</a:t>
            </a:r>
          </a:p>
        </p:txBody>
      </p:sp>
      <p:sp>
        <p:nvSpPr>
          <p:cNvPr id="257035" name="Text Box 10"/>
          <p:cNvSpPr txBox="1">
            <a:spLocks noChangeArrowheads="1"/>
          </p:cNvSpPr>
          <p:nvPr/>
        </p:nvSpPr>
        <p:spPr bwMode="auto">
          <a:xfrm>
            <a:off x="2882900" y="2676525"/>
            <a:ext cx="5232400" cy="2111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200" b="1">
                <a:solidFill>
                  <a:srgbClr val="000000"/>
                </a:solidFill>
                <a:latin typeface="Arial" charset="0"/>
              </a:rPr>
              <a:t>Number of Nucleons in the Element’s Nucleus = Atomic mass or AMU</a:t>
            </a:r>
          </a:p>
        </p:txBody>
      </p:sp>
      <p:sp>
        <p:nvSpPr>
          <p:cNvPr id="257036" name="Text Box 10"/>
          <p:cNvSpPr txBox="1">
            <a:spLocks noChangeArrowheads="1"/>
          </p:cNvSpPr>
          <p:nvPr/>
        </p:nvSpPr>
        <p:spPr bwMode="auto">
          <a:xfrm>
            <a:off x="2774950" y="2676525"/>
            <a:ext cx="6097588" cy="2222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lnSpc>
                <a:spcPct val="6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300" b="1">
                <a:solidFill>
                  <a:srgbClr val="000000"/>
                </a:solidFill>
                <a:latin typeface="Arial" charset="0"/>
              </a:rPr>
              <a:t>Number of Nucleons in the Element’s Nucleus = Atomic mass or AMU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09563" y="3121025"/>
            <a:ext cx="8540750" cy="1816100"/>
          </a:xfrm>
          <a:prstGeom prst="rect">
            <a:avLst/>
          </a:prstGeom>
          <a:solidFill>
            <a:schemeClr val="tx1"/>
          </a:solidFill>
          <a:ln w="57150">
            <a:solidFill>
              <a:srgbClr val="00FF99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 Narrow" pitchFamily="34" charset="0"/>
              </a:rPr>
              <a:t>Isotope: two or more atoms of a chemical element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 Narrow" pitchFamily="34" charset="0"/>
              </a:rPr>
              <a:t>having the same atomic number and nearly identical chemical behavior but with differing atomic mass numbers and different physical properties.</a:t>
            </a:r>
          </a:p>
        </p:txBody>
      </p:sp>
    </p:spTree>
    <p:extLst>
      <p:ext uri="{BB962C8B-B14F-4D97-AF65-F5344CB8AC3E}">
        <p14:creationId xmlns:p14="http://schemas.microsoft.com/office/powerpoint/2010/main" val="185209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8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28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28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28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28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28802" grpId="0"/>
      <p:bldP spid="1228827" grpId="0" animBg="1"/>
      <p:bldP spid="1228828" grpId="0" animBg="1"/>
      <p:bldP spid="43" grpId="0" animBg="1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1"/>
            </a:gs>
            <a:gs pos="50000">
              <a:srgbClr val="0000CC"/>
            </a:gs>
            <a:gs pos="100000">
              <a:schemeClr val="tx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0" name="Picture 2" descr="Radioactivi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62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8051" name="Rectangle 3"/>
          <p:cNvSpPr>
            <a:spLocks noChangeArrowheads="1"/>
          </p:cNvSpPr>
          <p:nvPr/>
        </p:nvSpPr>
        <p:spPr bwMode="auto">
          <a:xfrm>
            <a:off x="1331913" y="2606675"/>
            <a:ext cx="436562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+</a:t>
            </a:r>
          </a:p>
        </p:txBody>
      </p:sp>
      <p:sp>
        <p:nvSpPr>
          <p:cNvPr id="258052" name="Rectangle 4"/>
          <p:cNvSpPr>
            <a:spLocks noChangeArrowheads="1"/>
          </p:cNvSpPr>
          <p:nvPr/>
        </p:nvSpPr>
        <p:spPr bwMode="auto">
          <a:xfrm>
            <a:off x="2216150" y="3248025"/>
            <a:ext cx="436563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+</a:t>
            </a:r>
          </a:p>
        </p:txBody>
      </p:sp>
      <p:sp>
        <p:nvSpPr>
          <p:cNvPr id="258053" name="Rectangle 5"/>
          <p:cNvSpPr>
            <a:spLocks noChangeArrowheads="1"/>
          </p:cNvSpPr>
          <p:nvPr/>
        </p:nvSpPr>
        <p:spPr bwMode="auto">
          <a:xfrm>
            <a:off x="5964238" y="5815013"/>
            <a:ext cx="436562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+</a:t>
            </a:r>
          </a:p>
        </p:txBody>
      </p:sp>
      <p:sp>
        <p:nvSpPr>
          <p:cNvPr id="258054" name="Rectangle 6"/>
          <p:cNvSpPr>
            <a:spLocks noChangeArrowheads="1"/>
          </p:cNvSpPr>
          <p:nvPr/>
        </p:nvSpPr>
        <p:spPr bwMode="auto">
          <a:xfrm>
            <a:off x="5911850" y="4960938"/>
            <a:ext cx="485775" cy="452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400" b="1">
                <a:solidFill>
                  <a:srgbClr val="FFFFFF"/>
                </a:solidFill>
                <a:cs typeface="Times New Roman" pitchFamily="18" charset="0"/>
              </a:rPr>
              <a:t>–</a:t>
            </a:r>
          </a:p>
        </p:txBody>
      </p:sp>
      <p:sp>
        <p:nvSpPr>
          <p:cNvPr id="258055" name="Rectangle 7"/>
          <p:cNvSpPr>
            <a:spLocks noChangeArrowheads="1"/>
          </p:cNvSpPr>
          <p:nvPr/>
        </p:nvSpPr>
        <p:spPr bwMode="auto">
          <a:xfrm>
            <a:off x="5842000" y="4092575"/>
            <a:ext cx="600075" cy="57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FFFFFF"/>
                </a:solidFill>
                <a:cs typeface="Times New Roman" pitchFamily="18" charset="0"/>
              </a:rPr>
              <a:t>±</a:t>
            </a:r>
          </a:p>
        </p:txBody>
      </p:sp>
      <p:sp>
        <p:nvSpPr>
          <p:cNvPr id="1226761" name="Text Box 9"/>
          <p:cNvSpPr txBox="1">
            <a:spLocks noChangeArrowheads="1"/>
          </p:cNvSpPr>
          <p:nvPr/>
        </p:nvSpPr>
        <p:spPr bwMode="auto">
          <a:xfrm>
            <a:off x="190500" y="561975"/>
            <a:ext cx="5072063" cy="9794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charset="0"/>
              </a:rPr>
              <a:t>Neutrons in elements with </a:t>
            </a:r>
            <a:r>
              <a:rPr lang="en-US" altLang="en-US" sz="1800" b="1">
                <a:solidFill>
                  <a:srgbClr val="FF0000"/>
                </a:solidFill>
                <a:latin typeface="Arial" charset="0"/>
              </a:rPr>
              <a:t>large nuclei </a:t>
            </a:r>
            <a:r>
              <a:rPr lang="en-US" altLang="en-US" sz="1800" b="1">
                <a:solidFill>
                  <a:srgbClr val="000000"/>
                </a:solidFill>
                <a:latin typeface="Arial" charset="0"/>
              </a:rPr>
              <a:t>eject </a:t>
            </a:r>
            <a:r>
              <a:rPr lang="en-US" altLang="en-US" sz="1800" b="1">
                <a:solidFill>
                  <a:srgbClr val="FF0000"/>
                </a:solidFill>
                <a:latin typeface="Arial" charset="0"/>
              </a:rPr>
              <a:t>beta particles</a:t>
            </a:r>
            <a:r>
              <a:rPr lang="en-US" altLang="en-US" sz="1800" b="1">
                <a:solidFill>
                  <a:srgbClr val="000000"/>
                </a:solidFill>
                <a:latin typeface="Arial" charset="0"/>
              </a:rPr>
              <a:t> (</a:t>
            </a:r>
            <a:r>
              <a:rPr lang="en-US" altLang="en-US" sz="1800">
                <a:solidFill>
                  <a:srgbClr val="000000"/>
                </a:solidFill>
                <a:latin typeface="Arial" charset="0"/>
              </a:rPr>
              <a:t>electrons</a:t>
            </a:r>
            <a:r>
              <a:rPr lang="en-US" altLang="en-US" sz="1800" b="1">
                <a:solidFill>
                  <a:srgbClr val="000000"/>
                </a:solidFill>
                <a:latin typeface="Arial" charset="0"/>
              </a:rPr>
              <a:t>) – leaving them as protons.  The proton-neutron ratio is now </a:t>
            </a:r>
            <a:r>
              <a:rPr lang="en-US" altLang="en-US" sz="1800" b="1">
                <a:solidFill>
                  <a:srgbClr val="FF0000"/>
                </a:solidFill>
                <a:latin typeface="Arial" charset="0"/>
              </a:rPr>
              <a:t>nearer 1 to 1</a:t>
            </a:r>
            <a:r>
              <a:rPr lang="en-US" altLang="en-US" sz="1800" b="1">
                <a:solidFill>
                  <a:srgbClr val="000000"/>
                </a:solidFill>
                <a:latin typeface="Arial" charset="0"/>
              </a:rPr>
              <a:t>, so the nucleus is more stable.</a:t>
            </a:r>
          </a:p>
        </p:txBody>
      </p:sp>
      <p:sp>
        <p:nvSpPr>
          <p:cNvPr id="258057" name="Text Box 10"/>
          <p:cNvSpPr txBox="1">
            <a:spLocks noChangeArrowheads="1"/>
          </p:cNvSpPr>
          <p:nvPr/>
        </p:nvSpPr>
        <p:spPr bwMode="auto">
          <a:xfrm>
            <a:off x="3635375" y="134938"/>
            <a:ext cx="5508625" cy="360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200" b="1">
                <a:solidFill>
                  <a:srgbClr val="000000"/>
                </a:solidFill>
                <a:latin typeface="Arial" charset="0"/>
              </a:rPr>
              <a:t>in</a:t>
            </a:r>
            <a:r>
              <a:rPr lang="en-US" altLang="en-US" sz="16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200" b="1">
                <a:solidFill>
                  <a:srgbClr val="000000"/>
                </a:solidFill>
                <a:latin typeface="Arial" charset="0"/>
              </a:rPr>
              <a:t>a</a:t>
            </a:r>
            <a:r>
              <a:rPr lang="en-US" altLang="en-US" sz="18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200" b="1">
                <a:solidFill>
                  <a:srgbClr val="000000"/>
                </a:solidFill>
                <a:latin typeface="Arial" charset="0"/>
              </a:rPr>
              <a:t>heavy,</a:t>
            </a:r>
            <a:r>
              <a:rPr lang="en-US" altLang="en-US" sz="16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200" b="1">
                <a:solidFill>
                  <a:srgbClr val="000000"/>
                </a:solidFill>
                <a:latin typeface="Arial" charset="0"/>
              </a:rPr>
              <a:t>unstable</a:t>
            </a:r>
            <a:r>
              <a:rPr lang="en-US" altLang="en-US" sz="18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200" b="1">
                <a:solidFill>
                  <a:srgbClr val="000000"/>
                </a:solidFill>
                <a:latin typeface="Arial" charset="0"/>
              </a:rPr>
              <a:t>element</a:t>
            </a:r>
            <a:r>
              <a:rPr lang="en-US" altLang="en-US" sz="18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200" b="1">
                <a:solidFill>
                  <a:srgbClr val="000000"/>
                </a:solidFill>
                <a:latin typeface="Arial" charset="0"/>
              </a:rPr>
              <a:t>(e.g.,</a:t>
            </a:r>
            <a:r>
              <a:rPr lang="en-US" altLang="en-US" sz="18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200" b="1">
                <a:solidFill>
                  <a:srgbClr val="000000"/>
                </a:solidFill>
                <a:latin typeface="Arial" charset="0"/>
              </a:rPr>
              <a:t>U</a:t>
            </a:r>
            <a:r>
              <a:rPr lang="en-US" altLang="en-US" sz="2200" b="1" baseline="30000">
                <a:solidFill>
                  <a:srgbClr val="000000"/>
                </a:solidFill>
                <a:latin typeface="Arial" charset="0"/>
              </a:rPr>
              <a:t>238</a:t>
            </a:r>
            <a:r>
              <a:rPr lang="en-US" altLang="en-US" sz="2200" b="1">
                <a:solidFill>
                  <a:srgbClr val="000000"/>
                </a:solidFill>
                <a:latin typeface="Arial" charset="0"/>
              </a:rPr>
              <a:t>)</a:t>
            </a:r>
          </a:p>
        </p:txBody>
      </p:sp>
      <p:sp>
        <p:nvSpPr>
          <p:cNvPr id="258058" name="Rectangle 11"/>
          <p:cNvSpPr>
            <a:spLocks noChangeArrowheads="1"/>
          </p:cNvSpPr>
          <p:nvPr/>
        </p:nvSpPr>
        <p:spPr bwMode="auto">
          <a:xfrm>
            <a:off x="527050" y="3209925"/>
            <a:ext cx="436563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+</a:t>
            </a:r>
          </a:p>
        </p:txBody>
      </p:sp>
      <p:sp>
        <p:nvSpPr>
          <p:cNvPr id="258059" name="Rectangle 12"/>
          <p:cNvSpPr>
            <a:spLocks noChangeArrowheads="1"/>
          </p:cNvSpPr>
          <p:nvPr/>
        </p:nvSpPr>
        <p:spPr bwMode="auto">
          <a:xfrm>
            <a:off x="6097588" y="684213"/>
            <a:ext cx="436562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+</a:t>
            </a:r>
          </a:p>
        </p:txBody>
      </p:sp>
      <p:sp>
        <p:nvSpPr>
          <p:cNvPr id="1226765" name="Text Box 13"/>
          <p:cNvSpPr txBox="1">
            <a:spLocks noChangeArrowheads="1"/>
          </p:cNvSpPr>
          <p:nvPr/>
        </p:nvSpPr>
        <p:spPr bwMode="auto">
          <a:xfrm>
            <a:off x="185738" y="5681663"/>
            <a:ext cx="5341937" cy="868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 b="1">
                <a:solidFill>
                  <a:srgbClr val="000000"/>
                </a:solidFill>
                <a:latin typeface="Arial" charset="0"/>
              </a:rPr>
              <a:t>Large,</a:t>
            </a:r>
            <a:r>
              <a:rPr lang="en-US" altLang="en-US" sz="12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>
                <a:solidFill>
                  <a:srgbClr val="000000"/>
                </a:solidFill>
                <a:latin typeface="Arial" charset="0"/>
              </a:rPr>
              <a:t>heavy</a:t>
            </a:r>
            <a:r>
              <a:rPr lang="en-US" altLang="en-US" sz="16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>
                <a:solidFill>
                  <a:srgbClr val="000000"/>
                </a:solidFill>
                <a:latin typeface="Arial" charset="0"/>
              </a:rPr>
              <a:t>nuclei</a:t>
            </a:r>
            <a:r>
              <a:rPr lang="en-US" altLang="en-US" sz="16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>
                <a:solidFill>
                  <a:srgbClr val="FF0000"/>
                </a:solidFill>
                <a:latin typeface="Arial" charset="0"/>
              </a:rPr>
              <a:t>vibrate</a:t>
            </a:r>
            <a:r>
              <a:rPr lang="en-US" altLang="en-US" sz="16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>
                <a:solidFill>
                  <a:srgbClr val="000000"/>
                </a:solidFill>
                <a:latin typeface="Arial" charset="0"/>
              </a:rPr>
              <a:t>allowing</a:t>
            </a:r>
            <a:r>
              <a:rPr lang="en-US" altLang="en-US" sz="16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>
                <a:solidFill>
                  <a:srgbClr val="000000"/>
                </a:solidFill>
                <a:latin typeface="Arial" charset="0"/>
              </a:rPr>
              <a:t>alphas to</a:t>
            </a:r>
            <a:r>
              <a:rPr lang="en-US" altLang="en-US" sz="18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>
                <a:solidFill>
                  <a:srgbClr val="000000"/>
                </a:solidFill>
                <a:latin typeface="Arial" charset="0"/>
              </a:rPr>
              <a:t>wiggle</a:t>
            </a:r>
            <a:r>
              <a:rPr lang="en-US" altLang="en-US" sz="18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>
                <a:solidFill>
                  <a:srgbClr val="000000"/>
                </a:solidFill>
                <a:latin typeface="Arial" charset="0"/>
              </a:rPr>
              <a:t>a</a:t>
            </a:r>
            <a:r>
              <a:rPr lang="en-US" altLang="en-US" sz="18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>
                <a:solidFill>
                  <a:srgbClr val="000000"/>
                </a:solidFill>
                <a:latin typeface="Arial" charset="0"/>
              </a:rPr>
              <a:t>tiny</a:t>
            </a:r>
            <a:r>
              <a:rPr lang="en-US" altLang="en-US" sz="18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>
                <a:solidFill>
                  <a:srgbClr val="000000"/>
                </a:solidFill>
                <a:latin typeface="Arial" charset="0"/>
              </a:rPr>
              <a:t>bit</a:t>
            </a:r>
            <a:r>
              <a:rPr lang="en-US" altLang="en-US" sz="18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>
                <a:solidFill>
                  <a:srgbClr val="000000"/>
                </a:solidFill>
                <a:latin typeface="Arial" charset="0"/>
              </a:rPr>
              <a:t>farther</a:t>
            </a:r>
            <a:r>
              <a:rPr lang="en-US" altLang="en-US" sz="18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>
                <a:solidFill>
                  <a:srgbClr val="000000"/>
                </a:solidFill>
                <a:latin typeface="Arial" charset="0"/>
              </a:rPr>
              <a:t>from</a:t>
            </a:r>
            <a:r>
              <a:rPr lang="en-US" altLang="en-US" sz="18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>
                <a:solidFill>
                  <a:srgbClr val="000000"/>
                </a:solidFill>
                <a:latin typeface="Arial" charset="0"/>
              </a:rPr>
              <a:t>the</a:t>
            </a:r>
            <a:r>
              <a:rPr lang="en-US" altLang="en-US" sz="18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>
                <a:solidFill>
                  <a:srgbClr val="000000"/>
                </a:solidFill>
                <a:latin typeface="Arial" charset="0"/>
              </a:rPr>
              <a:t>nuclei’s center,</a:t>
            </a:r>
            <a:r>
              <a:rPr lang="en-US" altLang="en-US" sz="16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>
                <a:solidFill>
                  <a:srgbClr val="000000"/>
                </a:solidFill>
                <a:latin typeface="Arial" charset="0"/>
              </a:rPr>
              <a:t>helping</a:t>
            </a:r>
            <a:r>
              <a:rPr lang="en-US" altLang="en-US" sz="16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>
                <a:solidFill>
                  <a:srgbClr val="000000"/>
                </a:solidFill>
                <a:latin typeface="Arial" charset="0"/>
              </a:rPr>
              <a:t>it</a:t>
            </a:r>
            <a:r>
              <a:rPr lang="en-US" altLang="en-US" sz="16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>
                <a:solidFill>
                  <a:srgbClr val="000000"/>
                </a:solidFill>
                <a:latin typeface="Arial" charset="0"/>
              </a:rPr>
              <a:t>escape</a:t>
            </a:r>
            <a:r>
              <a:rPr lang="en-US" altLang="en-US" sz="16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>
                <a:solidFill>
                  <a:srgbClr val="000000"/>
                </a:solidFill>
                <a:latin typeface="Arial" charset="0"/>
              </a:rPr>
              <a:t>the</a:t>
            </a:r>
            <a:r>
              <a:rPr lang="en-US" altLang="en-US" sz="16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>
                <a:solidFill>
                  <a:srgbClr val="000000"/>
                </a:solidFill>
                <a:latin typeface="Arial" charset="0"/>
              </a:rPr>
              <a:t>strong</a:t>
            </a:r>
            <a:r>
              <a:rPr lang="en-US" altLang="en-US" sz="1600" b="1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>
                <a:solidFill>
                  <a:srgbClr val="000000"/>
                </a:solidFill>
                <a:latin typeface="Arial" charset="0"/>
              </a:rPr>
              <a:t>force.</a:t>
            </a:r>
          </a:p>
        </p:txBody>
      </p:sp>
      <p:sp>
        <p:nvSpPr>
          <p:cNvPr id="258061" name="Rectangle 14"/>
          <p:cNvSpPr>
            <a:spLocks noChangeArrowheads="1"/>
          </p:cNvSpPr>
          <p:nvPr/>
        </p:nvSpPr>
        <p:spPr bwMode="auto">
          <a:xfrm>
            <a:off x="1249363" y="3668713"/>
            <a:ext cx="600075" cy="57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FFFFFF"/>
                </a:solidFill>
                <a:cs typeface="Times New Roman" pitchFamily="18" charset="0"/>
              </a:rPr>
              <a:t>±</a:t>
            </a:r>
          </a:p>
        </p:txBody>
      </p:sp>
      <p:sp>
        <p:nvSpPr>
          <p:cNvPr id="1226767" name="Text Box 15"/>
          <p:cNvSpPr txBox="1">
            <a:spLocks noChangeArrowheads="1"/>
          </p:cNvSpPr>
          <p:nvPr/>
        </p:nvSpPr>
        <p:spPr bwMode="auto">
          <a:xfrm>
            <a:off x="5462588" y="1935163"/>
            <a:ext cx="3794125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lnSpc>
                <a:spcPts val="19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 b="1">
                <a:solidFill>
                  <a:srgbClr val="FF0000"/>
                </a:solidFill>
                <a:latin typeface="Arial" charset="0"/>
              </a:rPr>
              <a:t>Binding force drops on the outer protons as the nucleus increases in diameter      </a:t>
            </a:r>
          </a:p>
        </p:txBody>
      </p:sp>
      <p:sp>
        <p:nvSpPr>
          <p:cNvPr id="258063" name="TextBox 1"/>
          <p:cNvSpPr txBox="1">
            <a:spLocks noChangeArrowheads="1"/>
          </p:cNvSpPr>
          <p:nvPr/>
        </p:nvSpPr>
        <p:spPr bwMode="auto">
          <a:xfrm>
            <a:off x="6761163" y="660400"/>
            <a:ext cx="2266950" cy="657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alpha particles (He nuclei)</a:t>
            </a:r>
          </a:p>
        </p:txBody>
      </p:sp>
      <p:sp>
        <p:nvSpPr>
          <p:cNvPr id="258064" name="TextBox 16"/>
          <p:cNvSpPr txBox="1">
            <a:spLocks noChangeArrowheads="1"/>
          </p:cNvSpPr>
          <p:nvPr/>
        </p:nvSpPr>
        <p:spPr bwMode="auto">
          <a:xfrm>
            <a:off x="406400" y="4762500"/>
            <a:ext cx="3435350" cy="6556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heavy, unstable element (e.g., Uranium)</a:t>
            </a:r>
          </a:p>
        </p:txBody>
      </p:sp>
      <p:sp>
        <p:nvSpPr>
          <p:cNvPr id="258065" name="TextBox 17"/>
          <p:cNvSpPr txBox="1">
            <a:spLocks noChangeArrowheads="1"/>
          </p:cNvSpPr>
          <p:nvPr/>
        </p:nvSpPr>
        <p:spPr bwMode="auto">
          <a:xfrm>
            <a:off x="7183438" y="3313113"/>
            <a:ext cx="1768475" cy="3746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gamma ray</a:t>
            </a:r>
          </a:p>
        </p:txBody>
      </p:sp>
      <p:sp>
        <p:nvSpPr>
          <p:cNvPr id="258066" name="TextBox 18"/>
          <p:cNvSpPr txBox="1">
            <a:spLocks noChangeArrowheads="1"/>
          </p:cNvSpPr>
          <p:nvPr/>
        </p:nvSpPr>
        <p:spPr bwMode="auto">
          <a:xfrm>
            <a:off x="6561138" y="5815013"/>
            <a:ext cx="1225550" cy="3746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proton</a:t>
            </a:r>
          </a:p>
        </p:txBody>
      </p:sp>
      <p:sp>
        <p:nvSpPr>
          <p:cNvPr id="258067" name="TextBox 19"/>
          <p:cNvSpPr txBox="1">
            <a:spLocks noChangeArrowheads="1"/>
          </p:cNvSpPr>
          <p:nvPr/>
        </p:nvSpPr>
        <p:spPr bwMode="auto">
          <a:xfrm>
            <a:off x="6453188" y="4922838"/>
            <a:ext cx="2343150" cy="657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beta particle (electron)</a:t>
            </a:r>
          </a:p>
        </p:txBody>
      </p:sp>
      <p:sp>
        <p:nvSpPr>
          <p:cNvPr id="258068" name="TextBox 20"/>
          <p:cNvSpPr txBox="1">
            <a:spLocks noChangeArrowheads="1"/>
          </p:cNvSpPr>
          <p:nvPr/>
        </p:nvSpPr>
        <p:spPr bwMode="auto">
          <a:xfrm>
            <a:off x="6564313" y="4187825"/>
            <a:ext cx="1274762" cy="3746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>
                <a:solidFill>
                  <a:srgbClr val="000000"/>
                </a:solidFill>
                <a:latin typeface="Arial" charset="0"/>
              </a:rPr>
              <a:t>neutron</a:t>
            </a:r>
          </a:p>
        </p:txBody>
      </p:sp>
      <p:sp>
        <p:nvSpPr>
          <p:cNvPr id="1226760" name="Text Box 8"/>
          <p:cNvSpPr txBox="1">
            <a:spLocks noChangeArrowheads="1"/>
          </p:cNvSpPr>
          <p:nvPr/>
        </p:nvSpPr>
        <p:spPr bwMode="auto">
          <a:xfrm>
            <a:off x="192088" y="4543425"/>
            <a:ext cx="5335587" cy="11382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latin typeface="Arial" charset="0"/>
              </a:rPr>
              <a:t>For some </a:t>
            </a:r>
            <a:r>
              <a:rPr lang="en-US" altLang="en-US" sz="2000" b="1" dirty="0">
                <a:solidFill>
                  <a:srgbClr val="FF0000"/>
                </a:solidFill>
                <a:latin typeface="Arial" charset="0"/>
              </a:rPr>
              <a:t>outer</a:t>
            </a:r>
            <a:r>
              <a:rPr lang="en-US" altLang="en-US" sz="2000" b="1" dirty="0">
                <a:solidFill>
                  <a:srgbClr val="000000"/>
                </a:solidFill>
                <a:latin typeface="Arial" charset="0"/>
              </a:rPr>
              <a:t> protons, the coulomb repulsion </a:t>
            </a:r>
            <a:r>
              <a:rPr lang="en-US" altLang="en-US" sz="2000" b="1" dirty="0">
                <a:solidFill>
                  <a:srgbClr val="FF0000"/>
                </a:solidFill>
                <a:latin typeface="Arial" charset="0"/>
              </a:rPr>
              <a:t>overcomes</a:t>
            </a:r>
            <a:r>
              <a:rPr lang="en-US" altLang="en-US" sz="2000" b="1" dirty="0">
                <a:solidFill>
                  <a:srgbClr val="000000"/>
                </a:solidFill>
                <a:latin typeface="Arial" charset="0"/>
              </a:rPr>
              <a:t> the short distance strong</a:t>
            </a:r>
            <a:r>
              <a:rPr lang="en-US" altLang="en-US" sz="1800" b="1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 dirty="0">
                <a:solidFill>
                  <a:srgbClr val="000000"/>
                </a:solidFill>
                <a:latin typeface="Arial" charset="0"/>
              </a:rPr>
              <a:t>binding</a:t>
            </a:r>
            <a:r>
              <a:rPr lang="en-US" altLang="en-US" sz="1800" b="1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 dirty="0">
                <a:solidFill>
                  <a:srgbClr val="000000"/>
                </a:solidFill>
                <a:latin typeface="Arial" charset="0"/>
              </a:rPr>
              <a:t>force</a:t>
            </a:r>
            <a:r>
              <a:rPr lang="en-US" altLang="en-US" sz="1800" b="1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 dirty="0">
                <a:solidFill>
                  <a:srgbClr val="000000"/>
                </a:solidFill>
                <a:latin typeface="Arial" charset="0"/>
              </a:rPr>
              <a:t>and</a:t>
            </a:r>
            <a:r>
              <a:rPr lang="en-US" altLang="en-US" sz="1600" b="1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altLang="en-US" sz="1600" b="1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 dirty="0">
                <a:solidFill>
                  <a:srgbClr val="000000"/>
                </a:solidFill>
                <a:latin typeface="Arial" charset="0"/>
              </a:rPr>
              <a:t>eject</a:t>
            </a:r>
            <a:r>
              <a:rPr lang="en-US" altLang="en-US" sz="1800" b="1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 dirty="0">
                <a:solidFill>
                  <a:srgbClr val="000000"/>
                </a:solidFill>
                <a:latin typeface="Arial" charset="0"/>
              </a:rPr>
              <a:t>along</a:t>
            </a:r>
            <a:r>
              <a:rPr lang="en-US" altLang="en-US" sz="1800" b="1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 dirty="0">
                <a:solidFill>
                  <a:srgbClr val="000000"/>
                </a:solidFill>
                <a:latin typeface="Arial" charset="0"/>
              </a:rPr>
              <a:t>with</a:t>
            </a:r>
            <a:r>
              <a:rPr lang="en-US" altLang="en-US" sz="1600" b="1" dirty="0">
                <a:solidFill>
                  <a:srgbClr val="000000"/>
                </a:solidFill>
                <a:latin typeface="Arial" charset="0"/>
              </a:rPr>
              <a:t> </a:t>
            </a:r>
          </a:p>
          <a:p>
            <a:pPr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 b="1" dirty="0">
                <a:solidFill>
                  <a:srgbClr val="000000"/>
                </a:solidFill>
                <a:latin typeface="Arial" charset="0"/>
              </a:rPr>
              <a:t>2</a:t>
            </a:r>
            <a:r>
              <a:rPr lang="en-US" altLang="en-US" sz="1600" b="1" dirty="0">
                <a:solidFill>
                  <a:srgbClr val="000000"/>
                </a:solidFill>
                <a:latin typeface="Arial" charset="0"/>
              </a:rPr>
              <a:t> </a:t>
            </a:r>
            <a:r>
              <a:rPr lang="en-US" altLang="en-US" sz="2000" b="1" dirty="0">
                <a:solidFill>
                  <a:srgbClr val="000000"/>
                </a:solidFill>
                <a:latin typeface="Arial" charset="0"/>
              </a:rPr>
              <a:t>neutrons as </a:t>
            </a:r>
            <a:r>
              <a:rPr lang="en-US" altLang="en-US" sz="2000" b="1" dirty="0">
                <a:solidFill>
                  <a:srgbClr val="FF0000"/>
                </a:solidFill>
                <a:latin typeface="Arial" charset="0"/>
              </a:rPr>
              <a:t>alpha particles</a:t>
            </a:r>
            <a:r>
              <a:rPr lang="en-US" altLang="en-US" sz="2000" b="1" dirty="0">
                <a:solidFill>
                  <a:srgbClr val="000000"/>
                </a:solidFill>
                <a:latin typeface="Arial" charset="0"/>
              </a:rPr>
              <a:t> (AMU = 4)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611563" y="165100"/>
            <a:ext cx="5532437" cy="347663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eaLnBrk="0" fontAlgn="base" hangingPunct="0">
              <a:lnSpc>
                <a:spcPts val="2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50" b="1" kern="0" spc="-20" dirty="0">
                <a:solidFill>
                  <a:srgbClr val="000000"/>
                </a:solidFill>
                <a:latin typeface="Arial Narrow" panose="020B0606020202030204" pitchFamily="34" charset="0"/>
              </a:rPr>
              <a:t>in a heavy, unstable U</a:t>
            </a:r>
            <a:r>
              <a:rPr lang="en-US" sz="2050" b="1" kern="0" spc="-20" baseline="30000" dirty="0">
                <a:solidFill>
                  <a:srgbClr val="000000"/>
                </a:solidFill>
                <a:latin typeface="Arial Narrow" panose="020B0606020202030204" pitchFamily="34" charset="0"/>
              </a:rPr>
              <a:t>238</a:t>
            </a:r>
            <a:r>
              <a:rPr lang="en-US" sz="2050" b="1" kern="0" spc="-20" dirty="0">
                <a:solidFill>
                  <a:srgbClr val="000000"/>
                </a:solidFill>
                <a:latin typeface="Arial Narrow" panose="020B0606020202030204" pitchFamily="34" charset="0"/>
              </a:rPr>
              <a:t> = 92 protons &amp; 146 neutrons</a:t>
            </a:r>
          </a:p>
        </p:txBody>
      </p:sp>
      <p:sp>
        <p:nvSpPr>
          <p:cNvPr id="258071" name="Rectangle 14"/>
          <p:cNvSpPr>
            <a:spLocks noChangeArrowheads="1"/>
          </p:cNvSpPr>
          <p:nvPr/>
        </p:nvSpPr>
        <p:spPr bwMode="auto">
          <a:xfrm>
            <a:off x="5510213" y="673100"/>
            <a:ext cx="600075" cy="57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FFFFFF"/>
                </a:solidFill>
                <a:cs typeface="Times New Roman" pitchFamily="18" charset="0"/>
              </a:rPr>
              <a:t>±</a:t>
            </a:r>
          </a:p>
        </p:txBody>
      </p:sp>
      <p:sp>
        <p:nvSpPr>
          <p:cNvPr id="258072" name="Rectangle 14"/>
          <p:cNvSpPr>
            <a:spLocks noChangeArrowheads="1"/>
          </p:cNvSpPr>
          <p:nvPr/>
        </p:nvSpPr>
        <p:spPr bwMode="auto">
          <a:xfrm>
            <a:off x="6062663" y="1114425"/>
            <a:ext cx="600075" cy="573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FFFFFF"/>
                </a:solidFill>
                <a:cs typeface="Times New Roman" pitchFamily="18" charset="0"/>
              </a:rPr>
              <a:t>±</a:t>
            </a:r>
          </a:p>
        </p:txBody>
      </p:sp>
      <p:sp>
        <p:nvSpPr>
          <p:cNvPr id="258073" name="Rectangle 14"/>
          <p:cNvSpPr>
            <a:spLocks noChangeArrowheads="1"/>
          </p:cNvSpPr>
          <p:nvPr/>
        </p:nvSpPr>
        <p:spPr bwMode="auto">
          <a:xfrm>
            <a:off x="508000" y="2014538"/>
            <a:ext cx="600075" cy="57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FFFFFF"/>
                </a:solidFill>
                <a:cs typeface="Times New Roman" pitchFamily="18" charset="0"/>
              </a:rPr>
              <a:t>±</a:t>
            </a:r>
          </a:p>
        </p:txBody>
      </p:sp>
      <p:sp>
        <p:nvSpPr>
          <p:cNvPr id="258074" name="Rectangle 14"/>
          <p:cNvSpPr>
            <a:spLocks noChangeArrowheads="1"/>
          </p:cNvSpPr>
          <p:nvPr/>
        </p:nvSpPr>
        <p:spPr bwMode="auto">
          <a:xfrm>
            <a:off x="2114550" y="2043113"/>
            <a:ext cx="600075" cy="573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FFFFFF"/>
                </a:solidFill>
                <a:cs typeface="Times New Roman" pitchFamily="18" charset="0"/>
              </a:rPr>
              <a:t>±</a:t>
            </a:r>
          </a:p>
        </p:txBody>
      </p:sp>
      <p:sp>
        <p:nvSpPr>
          <p:cNvPr id="258075" name="Rectangle 4"/>
          <p:cNvSpPr>
            <a:spLocks noChangeArrowheads="1"/>
          </p:cNvSpPr>
          <p:nvPr/>
        </p:nvSpPr>
        <p:spPr bwMode="auto">
          <a:xfrm>
            <a:off x="1414463" y="1614488"/>
            <a:ext cx="434975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+</a:t>
            </a:r>
          </a:p>
        </p:txBody>
      </p:sp>
      <p:sp>
        <p:nvSpPr>
          <p:cNvPr id="258076" name="Rectangle 12"/>
          <p:cNvSpPr>
            <a:spLocks noChangeArrowheads="1"/>
          </p:cNvSpPr>
          <p:nvPr/>
        </p:nvSpPr>
        <p:spPr bwMode="auto">
          <a:xfrm>
            <a:off x="5678488" y="1317625"/>
            <a:ext cx="436562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FFFF"/>
                </a:solidFill>
                <a:latin typeface="Arial" charset="0"/>
              </a:rPr>
              <a:t>+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295775" y="3302000"/>
            <a:ext cx="4837113" cy="6572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Arial" charset="0"/>
              </a:defRPr>
            </a:lvl9pPr>
          </a:lstStyle>
          <a:p>
            <a:pPr eaLnBrk="1" fontAlgn="base" hangingPunct="1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300" b="1">
                <a:solidFill>
                  <a:srgbClr val="FF0000"/>
                </a:solidFill>
                <a:latin typeface="Arial Narrow" pitchFamily="34" charset="0"/>
              </a:rPr>
              <a:t>More neutrons between protons lowers their binding force &amp; nucleus is unstable</a:t>
            </a:r>
          </a:p>
        </p:txBody>
      </p:sp>
    </p:spTree>
    <p:extLst>
      <p:ext uri="{BB962C8B-B14F-4D97-AF65-F5344CB8AC3E}">
        <p14:creationId xmlns:p14="http://schemas.microsoft.com/office/powerpoint/2010/main" val="3131139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6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226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6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67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67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6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6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6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6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267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267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6761" grpId="0" animBg="1"/>
      <p:bldP spid="1226765" grpId="0"/>
      <p:bldP spid="1226767" grpId="0"/>
      <p:bldP spid="1226760" grpId="0" animBg="1"/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31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66675"/>
            <a:ext cx="9144000" cy="877888"/>
          </a:xfrm>
          <a:effectLst>
            <a:outerShdw dist="53882" dir="2700000" algn="ctr" rotWithShape="0">
              <a:schemeClr val="tx1"/>
            </a:outerShdw>
          </a:effectLst>
        </p:spPr>
        <p:txBody>
          <a:bodyPr lIns="92075" tIns="46038" rIns="92075" bIns="46038"/>
          <a:lstStyle/>
          <a:p>
            <a:pPr eaLnBrk="1" hangingPunct="1"/>
            <a:r>
              <a:rPr lang="en-US" altLang="en-US" sz="3200" b="1">
                <a:solidFill>
                  <a:srgbClr val="FFFF00"/>
                </a:solidFill>
                <a:latin typeface="Arial" charset="0"/>
              </a:rPr>
              <a:t>Uranium to Lead Radioactive Decay</a:t>
            </a:r>
            <a:br>
              <a:rPr lang="en-US" altLang="en-US" sz="3200">
                <a:solidFill>
                  <a:srgbClr val="FFFF00"/>
                </a:solidFill>
                <a:latin typeface="Arial" charset="0"/>
              </a:rPr>
            </a:br>
            <a:r>
              <a:rPr lang="en-US" altLang="en-US" sz="2400" b="1">
                <a:solidFill>
                  <a:srgbClr val="FFFFFF"/>
                </a:solidFill>
                <a:latin typeface="Arial" charset="0"/>
              </a:rPr>
              <a:t>Half-Life  Decay  Rate  =  4.5  Billion  Years</a:t>
            </a:r>
          </a:p>
        </p:txBody>
      </p:sp>
      <p:grpSp>
        <p:nvGrpSpPr>
          <p:cNvPr id="259075" name="Group 65"/>
          <p:cNvGrpSpPr>
            <a:grpSpLocks/>
          </p:cNvGrpSpPr>
          <p:nvPr/>
        </p:nvGrpSpPr>
        <p:grpSpPr bwMode="auto">
          <a:xfrm>
            <a:off x="131763" y="1371600"/>
            <a:ext cx="8945562" cy="5435600"/>
            <a:chOff x="125" y="773"/>
            <a:chExt cx="5635" cy="3424"/>
          </a:xfrm>
        </p:grpSpPr>
        <p:sp>
          <p:nvSpPr>
            <p:cNvPr id="259077" name="Rectangle 3"/>
            <p:cNvSpPr>
              <a:spLocks noChangeArrowheads="1"/>
            </p:cNvSpPr>
            <p:nvPr/>
          </p:nvSpPr>
          <p:spPr bwMode="auto">
            <a:xfrm>
              <a:off x="302" y="1965"/>
              <a:ext cx="669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 baseline="30000">
                  <a:solidFill>
                    <a:srgbClr val="FFFFFF"/>
                  </a:solidFill>
                  <a:cs typeface="Arial" charset="0"/>
                </a:rPr>
                <a:t>238</a:t>
              </a:r>
              <a:r>
                <a:rPr lang="en-US" altLang="en-US" sz="2800" b="1">
                  <a:solidFill>
                    <a:srgbClr val="FFFFFF"/>
                  </a:solidFill>
                  <a:cs typeface="Arial" charset="0"/>
                </a:rPr>
                <a:t>U</a:t>
              </a:r>
              <a:r>
                <a:rPr lang="en-US" altLang="en-US" sz="2800" b="1" baseline="-25000">
                  <a:solidFill>
                    <a:srgbClr val="FFFFFF"/>
                  </a:solidFill>
                  <a:cs typeface="Arial" charset="0"/>
                </a:rPr>
                <a:t>92</a:t>
              </a:r>
            </a:p>
          </p:txBody>
        </p:sp>
        <p:sp>
          <p:nvSpPr>
            <p:cNvPr id="259078" name="Rectangle 4"/>
            <p:cNvSpPr>
              <a:spLocks noChangeArrowheads="1"/>
            </p:cNvSpPr>
            <p:nvPr/>
          </p:nvSpPr>
          <p:spPr bwMode="auto">
            <a:xfrm>
              <a:off x="639" y="1533"/>
              <a:ext cx="794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 baseline="30000">
                  <a:solidFill>
                    <a:srgbClr val="FFFFFF"/>
                  </a:solidFill>
                  <a:cs typeface="Arial" charset="0"/>
                </a:rPr>
                <a:t>234</a:t>
              </a:r>
              <a:r>
                <a:rPr lang="en-US" altLang="en-US" sz="2800" b="1">
                  <a:solidFill>
                    <a:srgbClr val="00CC99"/>
                  </a:solidFill>
                  <a:cs typeface="Arial" charset="0"/>
                </a:rPr>
                <a:t>Th</a:t>
              </a:r>
              <a:r>
                <a:rPr lang="en-US" altLang="en-US" sz="2800" b="1" baseline="-25000">
                  <a:solidFill>
                    <a:srgbClr val="FFFFFF"/>
                  </a:solidFill>
                  <a:cs typeface="Arial" charset="0"/>
                </a:rPr>
                <a:t>90</a:t>
              </a:r>
            </a:p>
          </p:txBody>
        </p:sp>
        <p:sp>
          <p:nvSpPr>
            <p:cNvPr id="259079" name="Rectangle 5"/>
            <p:cNvSpPr>
              <a:spLocks noChangeArrowheads="1"/>
            </p:cNvSpPr>
            <p:nvPr/>
          </p:nvSpPr>
          <p:spPr bwMode="auto">
            <a:xfrm>
              <a:off x="1417" y="1293"/>
              <a:ext cx="774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 baseline="30000">
                  <a:solidFill>
                    <a:srgbClr val="FFFFFF"/>
                  </a:solidFill>
                  <a:cs typeface="Arial" charset="0"/>
                </a:rPr>
                <a:t>234</a:t>
              </a:r>
              <a:r>
                <a:rPr lang="en-US" altLang="en-US" sz="2800" b="1">
                  <a:solidFill>
                    <a:srgbClr val="CCCCFF"/>
                  </a:solidFill>
                  <a:cs typeface="Arial" charset="0"/>
                </a:rPr>
                <a:t>Pa</a:t>
              </a:r>
              <a:r>
                <a:rPr lang="en-US" altLang="en-US" sz="2800" b="1" baseline="-25000">
                  <a:solidFill>
                    <a:srgbClr val="FFFFFF"/>
                  </a:solidFill>
                  <a:cs typeface="Arial" charset="0"/>
                </a:rPr>
                <a:t>91</a:t>
              </a:r>
            </a:p>
          </p:txBody>
        </p:sp>
        <p:sp>
          <p:nvSpPr>
            <p:cNvPr id="259080" name="Rectangle 6"/>
            <p:cNvSpPr>
              <a:spLocks noChangeArrowheads="1"/>
            </p:cNvSpPr>
            <p:nvPr/>
          </p:nvSpPr>
          <p:spPr bwMode="auto">
            <a:xfrm>
              <a:off x="2173" y="1200"/>
              <a:ext cx="672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 baseline="30000">
                  <a:solidFill>
                    <a:srgbClr val="FFFFFF"/>
                  </a:solidFill>
                  <a:cs typeface="Arial" charset="0"/>
                </a:rPr>
                <a:t>234</a:t>
              </a:r>
              <a:r>
                <a:rPr lang="en-US" altLang="en-US" sz="2800" b="1">
                  <a:solidFill>
                    <a:srgbClr val="FFFFFF"/>
                  </a:solidFill>
                  <a:cs typeface="Arial" charset="0"/>
                </a:rPr>
                <a:t>U</a:t>
              </a:r>
              <a:r>
                <a:rPr lang="en-US" altLang="en-US" sz="2800" b="1" baseline="-25000">
                  <a:solidFill>
                    <a:srgbClr val="FFFFFF"/>
                  </a:solidFill>
                  <a:cs typeface="Arial" charset="0"/>
                </a:rPr>
                <a:t>92</a:t>
              </a:r>
            </a:p>
          </p:txBody>
        </p:sp>
        <p:sp>
          <p:nvSpPr>
            <p:cNvPr id="259081" name="Rectangle 7"/>
            <p:cNvSpPr>
              <a:spLocks noChangeArrowheads="1"/>
            </p:cNvSpPr>
            <p:nvPr/>
          </p:nvSpPr>
          <p:spPr bwMode="auto">
            <a:xfrm>
              <a:off x="2990" y="1245"/>
              <a:ext cx="802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 baseline="30000">
                  <a:solidFill>
                    <a:srgbClr val="FFFFFF"/>
                  </a:solidFill>
                  <a:cs typeface="Arial" charset="0"/>
                </a:rPr>
                <a:t>230</a:t>
              </a:r>
              <a:r>
                <a:rPr lang="en-US" altLang="en-US" sz="2800" b="1">
                  <a:solidFill>
                    <a:srgbClr val="00CC99"/>
                  </a:solidFill>
                  <a:cs typeface="Arial" charset="0"/>
                </a:rPr>
                <a:t>Th</a:t>
              </a:r>
              <a:r>
                <a:rPr lang="en-US" altLang="en-US" sz="2800" b="1" baseline="-25000">
                  <a:solidFill>
                    <a:srgbClr val="FFFFFF"/>
                  </a:solidFill>
                  <a:cs typeface="Arial" charset="0"/>
                </a:rPr>
                <a:t>90</a:t>
              </a:r>
            </a:p>
          </p:txBody>
        </p:sp>
        <p:sp>
          <p:nvSpPr>
            <p:cNvPr id="259082" name="Rectangle 8"/>
            <p:cNvSpPr>
              <a:spLocks noChangeArrowheads="1"/>
            </p:cNvSpPr>
            <p:nvPr/>
          </p:nvSpPr>
          <p:spPr bwMode="auto">
            <a:xfrm>
              <a:off x="3854" y="1485"/>
              <a:ext cx="821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 baseline="30000">
                  <a:solidFill>
                    <a:srgbClr val="FFFFFF"/>
                  </a:solidFill>
                  <a:cs typeface="Arial" charset="0"/>
                </a:rPr>
                <a:t>226</a:t>
              </a:r>
              <a:r>
                <a:rPr lang="en-US" altLang="en-US" sz="2800" b="1">
                  <a:solidFill>
                    <a:srgbClr val="B760F9"/>
                  </a:solidFill>
                  <a:cs typeface="Arial" charset="0"/>
                </a:rPr>
                <a:t>Ra</a:t>
              </a:r>
              <a:r>
                <a:rPr lang="en-US" altLang="en-US" sz="2800" b="1" baseline="-25000">
                  <a:solidFill>
                    <a:srgbClr val="FFFFFF"/>
                  </a:solidFill>
                  <a:cs typeface="Arial" charset="0"/>
                </a:rPr>
                <a:t>88</a:t>
              </a:r>
            </a:p>
          </p:txBody>
        </p:sp>
        <p:sp>
          <p:nvSpPr>
            <p:cNvPr id="259083" name="Rectangle 9"/>
            <p:cNvSpPr>
              <a:spLocks noChangeArrowheads="1"/>
            </p:cNvSpPr>
            <p:nvPr/>
          </p:nvSpPr>
          <p:spPr bwMode="auto">
            <a:xfrm>
              <a:off x="4526" y="1869"/>
              <a:ext cx="793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 baseline="30000">
                  <a:solidFill>
                    <a:srgbClr val="FFFFFF"/>
                  </a:solidFill>
                  <a:cs typeface="Arial" charset="0"/>
                </a:rPr>
                <a:t>222</a:t>
              </a:r>
              <a:r>
                <a:rPr lang="en-US" altLang="en-US" sz="2800" b="1">
                  <a:solidFill>
                    <a:srgbClr val="F95AB7"/>
                  </a:solidFill>
                  <a:cs typeface="Arial" charset="0"/>
                </a:rPr>
                <a:t>Rn</a:t>
              </a:r>
              <a:r>
                <a:rPr lang="en-US" altLang="en-US" sz="2800" b="1" baseline="-25000">
                  <a:solidFill>
                    <a:srgbClr val="FFFFFF"/>
                  </a:solidFill>
                  <a:cs typeface="Arial" charset="0"/>
                </a:rPr>
                <a:t>86</a:t>
              </a:r>
            </a:p>
          </p:txBody>
        </p:sp>
        <p:sp>
          <p:nvSpPr>
            <p:cNvPr id="259084" name="Rectangle 10"/>
            <p:cNvSpPr>
              <a:spLocks noChangeArrowheads="1"/>
            </p:cNvSpPr>
            <p:nvPr/>
          </p:nvSpPr>
          <p:spPr bwMode="auto">
            <a:xfrm>
              <a:off x="4814" y="2397"/>
              <a:ext cx="756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 baseline="30000">
                  <a:solidFill>
                    <a:srgbClr val="FFFFFF"/>
                  </a:solidFill>
                  <a:cs typeface="Arial" charset="0"/>
                </a:rPr>
                <a:t>218</a:t>
              </a:r>
              <a:r>
                <a:rPr lang="en-US" altLang="en-US" sz="2800" b="1">
                  <a:solidFill>
                    <a:srgbClr val="FF0000"/>
                  </a:solidFill>
                  <a:cs typeface="Arial" charset="0"/>
                </a:rPr>
                <a:t>Po</a:t>
              </a:r>
              <a:r>
                <a:rPr lang="en-US" altLang="en-US" sz="2800" b="1" baseline="-25000">
                  <a:solidFill>
                    <a:srgbClr val="FFFFFF"/>
                  </a:solidFill>
                  <a:cs typeface="Arial" charset="0"/>
                </a:rPr>
                <a:t>84</a:t>
              </a:r>
            </a:p>
          </p:txBody>
        </p:sp>
        <p:sp>
          <p:nvSpPr>
            <p:cNvPr id="259085" name="Rectangle 11"/>
            <p:cNvSpPr>
              <a:spLocks noChangeArrowheads="1"/>
            </p:cNvSpPr>
            <p:nvPr/>
          </p:nvSpPr>
          <p:spPr bwMode="auto">
            <a:xfrm>
              <a:off x="4622" y="2925"/>
              <a:ext cx="783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 baseline="30000">
                  <a:solidFill>
                    <a:srgbClr val="FFFFFF"/>
                  </a:solidFill>
                  <a:cs typeface="Arial" charset="0"/>
                </a:rPr>
                <a:t>214</a:t>
              </a:r>
              <a:r>
                <a:rPr lang="en-US" altLang="en-US" sz="2800" b="1">
                  <a:solidFill>
                    <a:srgbClr val="00CC00"/>
                  </a:solidFill>
                  <a:cs typeface="Arial" charset="0"/>
                </a:rPr>
                <a:t>Pb</a:t>
              </a:r>
              <a:r>
                <a:rPr lang="en-US" altLang="en-US" sz="2800" b="1" baseline="-25000">
                  <a:solidFill>
                    <a:srgbClr val="FFFFFF"/>
                  </a:solidFill>
                  <a:cs typeface="Arial" charset="0"/>
                </a:rPr>
                <a:t>82</a:t>
              </a:r>
            </a:p>
          </p:txBody>
        </p:sp>
        <p:sp>
          <p:nvSpPr>
            <p:cNvPr id="259086" name="Rectangle 12"/>
            <p:cNvSpPr>
              <a:spLocks noChangeArrowheads="1"/>
            </p:cNvSpPr>
            <p:nvPr/>
          </p:nvSpPr>
          <p:spPr bwMode="auto">
            <a:xfrm>
              <a:off x="4094" y="3261"/>
              <a:ext cx="737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 baseline="30000">
                  <a:solidFill>
                    <a:srgbClr val="FFFFFF"/>
                  </a:solidFill>
                  <a:cs typeface="Arial" charset="0"/>
                </a:rPr>
                <a:t>214</a:t>
              </a:r>
              <a:r>
                <a:rPr lang="en-US" altLang="en-US" sz="2800" b="1">
                  <a:solidFill>
                    <a:srgbClr val="F35B1B"/>
                  </a:solidFill>
                  <a:cs typeface="Arial" charset="0"/>
                </a:rPr>
                <a:t>Bi</a:t>
              </a:r>
              <a:r>
                <a:rPr lang="en-US" altLang="en-US" sz="2800" b="1" baseline="-25000">
                  <a:solidFill>
                    <a:srgbClr val="FFFFFF"/>
                  </a:solidFill>
                  <a:cs typeface="Arial" charset="0"/>
                </a:rPr>
                <a:t>83</a:t>
              </a:r>
            </a:p>
          </p:txBody>
        </p:sp>
        <p:sp>
          <p:nvSpPr>
            <p:cNvPr id="259087" name="Rectangle 13"/>
            <p:cNvSpPr>
              <a:spLocks noChangeArrowheads="1"/>
            </p:cNvSpPr>
            <p:nvPr/>
          </p:nvSpPr>
          <p:spPr bwMode="auto">
            <a:xfrm>
              <a:off x="3348" y="3501"/>
              <a:ext cx="802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 baseline="30000">
                  <a:solidFill>
                    <a:srgbClr val="FFFFFF"/>
                  </a:solidFill>
                  <a:cs typeface="Arial" charset="0"/>
                </a:rPr>
                <a:t>214</a:t>
              </a:r>
              <a:r>
                <a:rPr lang="en-US" altLang="en-US" sz="2800" b="1">
                  <a:solidFill>
                    <a:srgbClr val="FF0000"/>
                  </a:solidFill>
                  <a:cs typeface="Arial" charset="0"/>
                </a:rPr>
                <a:t>Po</a:t>
              </a:r>
              <a:r>
                <a:rPr lang="en-US" altLang="en-US" sz="2800" b="1" baseline="-25000">
                  <a:solidFill>
                    <a:srgbClr val="FFFFFF"/>
                  </a:solidFill>
                  <a:cs typeface="Arial" charset="0"/>
                </a:rPr>
                <a:t>84</a:t>
              </a:r>
            </a:p>
          </p:txBody>
        </p:sp>
        <p:sp>
          <p:nvSpPr>
            <p:cNvPr id="259088" name="Rectangle 14"/>
            <p:cNvSpPr>
              <a:spLocks noChangeArrowheads="1"/>
            </p:cNvSpPr>
            <p:nvPr/>
          </p:nvSpPr>
          <p:spPr bwMode="auto">
            <a:xfrm>
              <a:off x="2482" y="3549"/>
              <a:ext cx="782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 baseline="30000">
                  <a:solidFill>
                    <a:srgbClr val="FFFFFF"/>
                  </a:solidFill>
                  <a:cs typeface="Arial" charset="0"/>
                </a:rPr>
                <a:t>210</a:t>
              </a:r>
              <a:r>
                <a:rPr lang="en-US" altLang="en-US" sz="2800" b="1">
                  <a:solidFill>
                    <a:srgbClr val="00CC00"/>
                  </a:solidFill>
                  <a:cs typeface="Arial" charset="0"/>
                </a:rPr>
                <a:t>Pb</a:t>
              </a:r>
              <a:r>
                <a:rPr lang="en-US" altLang="en-US" sz="2800" b="1" baseline="-25000">
                  <a:solidFill>
                    <a:srgbClr val="FFFFFF"/>
                  </a:solidFill>
                  <a:cs typeface="Arial" charset="0"/>
                </a:rPr>
                <a:t>82</a:t>
              </a:r>
            </a:p>
          </p:txBody>
        </p:sp>
        <p:sp>
          <p:nvSpPr>
            <p:cNvPr id="259089" name="Rectangle 15"/>
            <p:cNvSpPr>
              <a:spLocks noChangeArrowheads="1"/>
            </p:cNvSpPr>
            <p:nvPr/>
          </p:nvSpPr>
          <p:spPr bwMode="auto">
            <a:xfrm>
              <a:off x="1550" y="3453"/>
              <a:ext cx="719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 baseline="30000">
                  <a:solidFill>
                    <a:srgbClr val="FFFFFF"/>
                  </a:solidFill>
                  <a:cs typeface="Arial" charset="0"/>
                </a:rPr>
                <a:t>210</a:t>
              </a:r>
              <a:r>
                <a:rPr lang="en-US" altLang="en-US" sz="2800" b="1">
                  <a:solidFill>
                    <a:srgbClr val="F35B1B"/>
                  </a:solidFill>
                  <a:cs typeface="Arial" charset="0"/>
                </a:rPr>
                <a:t>Bi</a:t>
              </a:r>
              <a:r>
                <a:rPr lang="en-US" altLang="en-US" sz="2800" b="1" baseline="-25000">
                  <a:solidFill>
                    <a:srgbClr val="FFFFFF"/>
                  </a:solidFill>
                  <a:cs typeface="Arial" charset="0"/>
                </a:rPr>
                <a:t>83</a:t>
              </a:r>
            </a:p>
          </p:txBody>
        </p:sp>
        <p:sp>
          <p:nvSpPr>
            <p:cNvPr id="259090" name="Rectangle 16"/>
            <p:cNvSpPr>
              <a:spLocks noChangeArrowheads="1"/>
            </p:cNvSpPr>
            <p:nvPr/>
          </p:nvSpPr>
          <p:spPr bwMode="auto">
            <a:xfrm>
              <a:off x="706" y="3213"/>
              <a:ext cx="747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 baseline="30000">
                  <a:solidFill>
                    <a:srgbClr val="FFFFFF"/>
                  </a:solidFill>
                  <a:cs typeface="Arial" charset="0"/>
                </a:rPr>
                <a:t>210</a:t>
              </a:r>
              <a:r>
                <a:rPr lang="en-US" altLang="en-US" sz="2800" b="1">
                  <a:solidFill>
                    <a:srgbClr val="FF0000"/>
                  </a:solidFill>
                  <a:cs typeface="Arial" charset="0"/>
                </a:rPr>
                <a:t>Po</a:t>
              </a:r>
              <a:r>
                <a:rPr lang="en-US" altLang="en-US" sz="2800" b="1" baseline="-25000">
                  <a:solidFill>
                    <a:srgbClr val="FFFFFF"/>
                  </a:solidFill>
                  <a:cs typeface="Arial" charset="0"/>
                </a:rPr>
                <a:t>84</a:t>
              </a:r>
            </a:p>
          </p:txBody>
        </p:sp>
        <p:sp>
          <p:nvSpPr>
            <p:cNvPr id="259091" name="Rectangle 17"/>
            <p:cNvSpPr>
              <a:spLocks noChangeArrowheads="1"/>
            </p:cNvSpPr>
            <p:nvPr/>
          </p:nvSpPr>
          <p:spPr bwMode="auto">
            <a:xfrm>
              <a:off x="254" y="2733"/>
              <a:ext cx="765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spcBef>
                  <a:spcPct val="5000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 baseline="30000">
                  <a:solidFill>
                    <a:srgbClr val="FFFFFF"/>
                  </a:solidFill>
                  <a:cs typeface="Arial" charset="0"/>
                </a:rPr>
                <a:t>206</a:t>
              </a:r>
              <a:r>
                <a:rPr lang="en-US" altLang="en-US" sz="2800" b="1">
                  <a:solidFill>
                    <a:srgbClr val="00CC00"/>
                  </a:solidFill>
                  <a:cs typeface="Arial" charset="0"/>
                </a:rPr>
                <a:t>Pb</a:t>
              </a:r>
              <a:r>
                <a:rPr lang="en-US" altLang="en-US" sz="2800" b="1" baseline="-25000">
                  <a:solidFill>
                    <a:srgbClr val="FFFFFF"/>
                  </a:solidFill>
                  <a:cs typeface="Arial" charset="0"/>
                </a:rPr>
                <a:t>82</a:t>
              </a:r>
            </a:p>
          </p:txBody>
        </p:sp>
        <p:sp>
          <p:nvSpPr>
            <p:cNvPr id="259092" name="Line 18"/>
            <p:cNvSpPr>
              <a:spLocks noChangeShapeType="1"/>
            </p:cNvSpPr>
            <p:nvPr/>
          </p:nvSpPr>
          <p:spPr bwMode="auto">
            <a:xfrm flipV="1">
              <a:off x="830" y="1821"/>
              <a:ext cx="192" cy="192"/>
            </a:xfrm>
            <a:prstGeom prst="line">
              <a:avLst/>
            </a:prstGeom>
            <a:noFill/>
            <a:ln w="38100">
              <a:solidFill>
                <a:srgbClr val="FAFD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093" name="Line 19"/>
            <p:cNvSpPr>
              <a:spLocks noChangeShapeType="1"/>
            </p:cNvSpPr>
            <p:nvPr/>
          </p:nvSpPr>
          <p:spPr bwMode="auto">
            <a:xfrm flipV="1">
              <a:off x="1358" y="1533"/>
              <a:ext cx="336" cy="96"/>
            </a:xfrm>
            <a:prstGeom prst="line">
              <a:avLst/>
            </a:prstGeom>
            <a:noFill/>
            <a:ln w="38100">
              <a:solidFill>
                <a:srgbClr val="FAFD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094" name="Line 20"/>
            <p:cNvSpPr>
              <a:spLocks noChangeShapeType="1"/>
            </p:cNvSpPr>
            <p:nvPr/>
          </p:nvSpPr>
          <p:spPr bwMode="auto">
            <a:xfrm flipV="1">
              <a:off x="2131" y="1430"/>
              <a:ext cx="330" cy="57"/>
            </a:xfrm>
            <a:prstGeom prst="line">
              <a:avLst/>
            </a:prstGeom>
            <a:noFill/>
            <a:ln w="38100">
              <a:solidFill>
                <a:srgbClr val="FAFD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095" name="Line 21"/>
            <p:cNvSpPr>
              <a:spLocks noChangeShapeType="1"/>
            </p:cNvSpPr>
            <p:nvPr/>
          </p:nvSpPr>
          <p:spPr bwMode="auto">
            <a:xfrm flipH="1">
              <a:off x="4000" y="3519"/>
              <a:ext cx="343" cy="126"/>
            </a:xfrm>
            <a:prstGeom prst="line">
              <a:avLst/>
            </a:prstGeom>
            <a:noFill/>
            <a:ln w="38100">
              <a:solidFill>
                <a:srgbClr val="FAFD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096" name="Line 22"/>
            <p:cNvSpPr>
              <a:spLocks noChangeShapeType="1"/>
            </p:cNvSpPr>
            <p:nvPr/>
          </p:nvSpPr>
          <p:spPr bwMode="auto">
            <a:xfrm flipH="1">
              <a:off x="4675" y="3165"/>
              <a:ext cx="235" cy="194"/>
            </a:xfrm>
            <a:prstGeom prst="line">
              <a:avLst/>
            </a:prstGeom>
            <a:noFill/>
            <a:ln w="38100">
              <a:solidFill>
                <a:srgbClr val="FAFD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097" name="Line 23"/>
            <p:cNvSpPr>
              <a:spLocks noChangeShapeType="1"/>
            </p:cNvSpPr>
            <p:nvPr/>
          </p:nvSpPr>
          <p:spPr bwMode="auto">
            <a:xfrm flipH="1">
              <a:off x="5074" y="2683"/>
              <a:ext cx="73" cy="277"/>
            </a:xfrm>
            <a:prstGeom prst="line">
              <a:avLst/>
            </a:prstGeom>
            <a:noFill/>
            <a:ln w="38100">
              <a:solidFill>
                <a:srgbClr val="FAFD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098" name="Line 24"/>
            <p:cNvSpPr>
              <a:spLocks noChangeShapeType="1"/>
            </p:cNvSpPr>
            <p:nvPr/>
          </p:nvSpPr>
          <p:spPr bwMode="auto">
            <a:xfrm>
              <a:off x="4960" y="2162"/>
              <a:ext cx="149" cy="251"/>
            </a:xfrm>
            <a:prstGeom prst="line">
              <a:avLst/>
            </a:prstGeom>
            <a:noFill/>
            <a:ln w="38100">
              <a:solidFill>
                <a:srgbClr val="FAFD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099" name="Line 25"/>
            <p:cNvSpPr>
              <a:spLocks noChangeShapeType="1"/>
            </p:cNvSpPr>
            <p:nvPr/>
          </p:nvSpPr>
          <p:spPr bwMode="auto">
            <a:xfrm>
              <a:off x="4594" y="1774"/>
              <a:ext cx="230" cy="146"/>
            </a:xfrm>
            <a:prstGeom prst="line">
              <a:avLst/>
            </a:prstGeom>
            <a:noFill/>
            <a:ln w="38100">
              <a:solidFill>
                <a:srgbClr val="FAFD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00" name="Line 26"/>
            <p:cNvSpPr>
              <a:spLocks noChangeShapeType="1"/>
            </p:cNvSpPr>
            <p:nvPr/>
          </p:nvSpPr>
          <p:spPr bwMode="auto">
            <a:xfrm>
              <a:off x="3719" y="1425"/>
              <a:ext cx="247" cy="83"/>
            </a:xfrm>
            <a:prstGeom prst="line">
              <a:avLst/>
            </a:prstGeom>
            <a:noFill/>
            <a:ln w="38100">
              <a:solidFill>
                <a:srgbClr val="FAFD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01" name="Line 27"/>
            <p:cNvSpPr>
              <a:spLocks noChangeShapeType="1"/>
            </p:cNvSpPr>
            <p:nvPr/>
          </p:nvSpPr>
          <p:spPr bwMode="auto">
            <a:xfrm flipV="1">
              <a:off x="2784" y="1389"/>
              <a:ext cx="263" cy="3"/>
            </a:xfrm>
            <a:prstGeom prst="line">
              <a:avLst/>
            </a:prstGeom>
            <a:noFill/>
            <a:ln w="38100">
              <a:solidFill>
                <a:srgbClr val="FAFD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02" name="Line 28"/>
            <p:cNvSpPr>
              <a:spLocks noChangeShapeType="1"/>
            </p:cNvSpPr>
            <p:nvPr/>
          </p:nvSpPr>
          <p:spPr bwMode="auto">
            <a:xfrm flipH="1" flipV="1">
              <a:off x="686" y="2993"/>
              <a:ext cx="168" cy="214"/>
            </a:xfrm>
            <a:prstGeom prst="line">
              <a:avLst/>
            </a:prstGeom>
            <a:noFill/>
            <a:ln w="38100">
              <a:solidFill>
                <a:srgbClr val="FAFD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03" name="Line 29"/>
            <p:cNvSpPr>
              <a:spLocks noChangeShapeType="1"/>
            </p:cNvSpPr>
            <p:nvPr/>
          </p:nvSpPr>
          <p:spPr bwMode="auto">
            <a:xfrm flipH="1" flipV="1">
              <a:off x="1383" y="3522"/>
              <a:ext cx="228" cy="78"/>
            </a:xfrm>
            <a:prstGeom prst="line">
              <a:avLst/>
            </a:prstGeom>
            <a:noFill/>
            <a:ln w="38100">
              <a:solidFill>
                <a:srgbClr val="FAFD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04" name="Line 30"/>
            <p:cNvSpPr>
              <a:spLocks noChangeShapeType="1"/>
            </p:cNvSpPr>
            <p:nvPr/>
          </p:nvSpPr>
          <p:spPr bwMode="auto">
            <a:xfrm flipH="1" flipV="1">
              <a:off x="2225" y="3657"/>
              <a:ext cx="310" cy="39"/>
            </a:xfrm>
            <a:prstGeom prst="line">
              <a:avLst/>
            </a:prstGeom>
            <a:noFill/>
            <a:ln w="38100">
              <a:solidFill>
                <a:srgbClr val="FAFD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05" name="Line 31"/>
            <p:cNvSpPr>
              <a:spLocks noChangeShapeType="1"/>
            </p:cNvSpPr>
            <p:nvPr/>
          </p:nvSpPr>
          <p:spPr bwMode="auto">
            <a:xfrm flipH="1">
              <a:off x="3226" y="3753"/>
              <a:ext cx="366" cy="4"/>
            </a:xfrm>
            <a:prstGeom prst="line">
              <a:avLst/>
            </a:prstGeom>
            <a:noFill/>
            <a:ln w="38100">
              <a:solidFill>
                <a:srgbClr val="FAFD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06" name="Rectangle 32"/>
            <p:cNvSpPr>
              <a:spLocks noChangeArrowheads="1"/>
            </p:cNvSpPr>
            <p:nvPr/>
          </p:nvSpPr>
          <p:spPr bwMode="auto">
            <a:xfrm>
              <a:off x="125" y="1526"/>
              <a:ext cx="258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>
                  <a:solidFill>
                    <a:srgbClr val="FF9900"/>
                  </a:solidFill>
                  <a:latin typeface="Symbol" pitchFamily="18" charset="2"/>
                  <a:cs typeface="Arial" charset="0"/>
                </a:rPr>
                <a:t>a</a:t>
              </a:r>
            </a:p>
          </p:txBody>
        </p:sp>
        <p:sp>
          <p:nvSpPr>
            <p:cNvPr id="259107" name="Rectangle 33"/>
            <p:cNvSpPr>
              <a:spLocks noChangeArrowheads="1"/>
            </p:cNvSpPr>
            <p:nvPr/>
          </p:nvSpPr>
          <p:spPr bwMode="auto">
            <a:xfrm>
              <a:off x="1350" y="2019"/>
              <a:ext cx="239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>
                  <a:solidFill>
                    <a:srgbClr val="9234DB"/>
                  </a:solidFill>
                  <a:latin typeface="Symbol" pitchFamily="18" charset="2"/>
                  <a:cs typeface="Arial" charset="0"/>
                </a:rPr>
                <a:t>b</a:t>
              </a:r>
            </a:p>
          </p:txBody>
        </p:sp>
        <p:sp>
          <p:nvSpPr>
            <p:cNvPr id="259108" name="Arc 34"/>
            <p:cNvSpPr>
              <a:spLocks/>
            </p:cNvSpPr>
            <p:nvPr/>
          </p:nvSpPr>
          <p:spPr bwMode="auto">
            <a:xfrm>
              <a:off x="366" y="1726"/>
              <a:ext cx="181" cy="22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rnd">
              <a:solidFill>
                <a:srgbClr val="FAFD00"/>
              </a:solidFill>
              <a:round/>
              <a:headEnd type="stealth" w="med" len="lg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09" name="Arc 35"/>
            <p:cNvSpPr>
              <a:spLocks/>
            </p:cNvSpPr>
            <p:nvPr/>
          </p:nvSpPr>
          <p:spPr bwMode="auto">
            <a:xfrm>
              <a:off x="1372" y="1819"/>
              <a:ext cx="99" cy="23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rnd">
              <a:solidFill>
                <a:srgbClr val="FAFD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10" name="Arc 36"/>
            <p:cNvSpPr>
              <a:spLocks/>
            </p:cNvSpPr>
            <p:nvPr/>
          </p:nvSpPr>
          <p:spPr bwMode="auto">
            <a:xfrm>
              <a:off x="2342" y="1005"/>
              <a:ext cx="280" cy="22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rnd">
              <a:solidFill>
                <a:srgbClr val="FAFD00"/>
              </a:solidFill>
              <a:round/>
              <a:headEnd type="stealth" w="med" len="lg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11" name="Arc 37"/>
            <p:cNvSpPr>
              <a:spLocks/>
            </p:cNvSpPr>
            <p:nvPr/>
          </p:nvSpPr>
          <p:spPr bwMode="auto">
            <a:xfrm>
              <a:off x="3143" y="1016"/>
              <a:ext cx="289" cy="278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rnd">
              <a:solidFill>
                <a:srgbClr val="FAFD00"/>
              </a:solidFill>
              <a:round/>
              <a:headEnd type="stealth" w="med" len="lg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12" name="Arc 38"/>
            <p:cNvSpPr>
              <a:spLocks/>
            </p:cNvSpPr>
            <p:nvPr/>
          </p:nvSpPr>
          <p:spPr bwMode="auto">
            <a:xfrm>
              <a:off x="3545" y="3787"/>
              <a:ext cx="278" cy="29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lnTo>
                    <a:pt x="21600" y="0"/>
                  </a:lnTo>
                  <a:close/>
                </a:path>
              </a:pathLst>
            </a:custGeom>
            <a:noFill/>
            <a:ln w="38100" cap="rnd">
              <a:solidFill>
                <a:srgbClr val="FAFD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13" name="Arc 39"/>
            <p:cNvSpPr>
              <a:spLocks/>
            </p:cNvSpPr>
            <p:nvPr/>
          </p:nvSpPr>
          <p:spPr bwMode="auto">
            <a:xfrm>
              <a:off x="891" y="3480"/>
              <a:ext cx="259" cy="267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lnTo>
                    <a:pt x="21600" y="0"/>
                  </a:lnTo>
                  <a:close/>
                </a:path>
              </a:pathLst>
            </a:custGeom>
            <a:noFill/>
            <a:ln w="38100" cap="rnd">
              <a:solidFill>
                <a:srgbClr val="FAFD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14" name="Arc 40"/>
            <p:cNvSpPr>
              <a:spLocks/>
            </p:cNvSpPr>
            <p:nvPr/>
          </p:nvSpPr>
          <p:spPr bwMode="auto">
            <a:xfrm rot="362433">
              <a:off x="4915" y="1567"/>
              <a:ext cx="174" cy="37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rnd">
              <a:solidFill>
                <a:srgbClr val="FAFD00"/>
              </a:solidFill>
              <a:round/>
              <a:headEnd type="stealth" w="med" len="lg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15" name="Arc 41"/>
            <p:cNvSpPr>
              <a:spLocks/>
            </p:cNvSpPr>
            <p:nvPr/>
          </p:nvSpPr>
          <p:spPr bwMode="auto">
            <a:xfrm>
              <a:off x="5443" y="2734"/>
              <a:ext cx="179" cy="28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rnd">
              <a:solidFill>
                <a:srgbClr val="FAFD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16" name="Arc 42"/>
            <p:cNvSpPr>
              <a:spLocks/>
            </p:cNvSpPr>
            <p:nvPr/>
          </p:nvSpPr>
          <p:spPr bwMode="auto">
            <a:xfrm>
              <a:off x="4069" y="1280"/>
              <a:ext cx="248" cy="29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rnd">
              <a:solidFill>
                <a:srgbClr val="FAFD00"/>
              </a:solidFill>
              <a:round/>
              <a:headEnd type="stealth" w="med" len="lg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17" name="Arc 43"/>
            <p:cNvSpPr>
              <a:spLocks/>
            </p:cNvSpPr>
            <p:nvPr/>
          </p:nvSpPr>
          <p:spPr bwMode="auto">
            <a:xfrm>
              <a:off x="2144" y="1588"/>
              <a:ext cx="192" cy="23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>
              <a:solidFill>
                <a:srgbClr val="FAFD00"/>
              </a:solidFill>
              <a:round/>
              <a:headEnd type="none" w="sm" len="sm"/>
              <a:tailEnd type="stealth" w="med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18" name="Arc 44"/>
            <p:cNvSpPr>
              <a:spLocks/>
            </p:cNvSpPr>
            <p:nvPr/>
          </p:nvSpPr>
          <p:spPr bwMode="auto">
            <a:xfrm>
              <a:off x="4581" y="2754"/>
              <a:ext cx="364" cy="21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rnd">
              <a:solidFill>
                <a:srgbClr val="FAFD00"/>
              </a:solidFill>
              <a:round/>
              <a:headEnd type="stealth" w="med" len="lg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19" name="Arc 45"/>
            <p:cNvSpPr>
              <a:spLocks/>
            </p:cNvSpPr>
            <p:nvPr/>
          </p:nvSpPr>
          <p:spPr bwMode="auto">
            <a:xfrm>
              <a:off x="4059" y="3113"/>
              <a:ext cx="364" cy="21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rnd">
              <a:solidFill>
                <a:srgbClr val="FAFD00"/>
              </a:solidFill>
              <a:round/>
              <a:headEnd type="stealth" w="med" len="lg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20" name="Arc 46"/>
            <p:cNvSpPr>
              <a:spLocks/>
            </p:cNvSpPr>
            <p:nvPr/>
          </p:nvSpPr>
          <p:spPr bwMode="auto">
            <a:xfrm>
              <a:off x="2482" y="3341"/>
              <a:ext cx="364" cy="21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rnd">
              <a:solidFill>
                <a:srgbClr val="FAFD00"/>
              </a:solidFill>
              <a:round/>
              <a:headEnd type="stealth" w="med" len="lg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21" name="Arc 47"/>
            <p:cNvSpPr>
              <a:spLocks/>
            </p:cNvSpPr>
            <p:nvPr/>
          </p:nvSpPr>
          <p:spPr bwMode="auto">
            <a:xfrm>
              <a:off x="1723" y="3177"/>
              <a:ext cx="252" cy="32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0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38100" cap="rnd">
              <a:solidFill>
                <a:srgbClr val="FAFD00"/>
              </a:solidFill>
              <a:round/>
              <a:headEnd type="stealth" w="med" len="lg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US" sz="2800" b="1">
                <a:solidFill>
                  <a:srgbClr val="000000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59122" name="Rectangle 48"/>
            <p:cNvSpPr>
              <a:spLocks noChangeArrowheads="1"/>
            </p:cNvSpPr>
            <p:nvPr/>
          </p:nvSpPr>
          <p:spPr bwMode="auto">
            <a:xfrm>
              <a:off x="4705" y="1297"/>
              <a:ext cx="258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>
                  <a:solidFill>
                    <a:srgbClr val="FF9900"/>
                  </a:solidFill>
                  <a:latin typeface="Symbol" pitchFamily="18" charset="2"/>
                  <a:cs typeface="Arial" charset="0"/>
                </a:rPr>
                <a:t>a</a:t>
              </a:r>
            </a:p>
          </p:txBody>
        </p:sp>
        <p:sp>
          <p:nvSpPr>
            <p:cNvPr id="259123" name="Rectangle 49"/>
            <p:cNvSpPr>
              <a:spLocks noChangeArrowheads="1"/>
            </p:cNvSpPr>
            <p:nvPr/>
          </p:nvSpPr>
          <p:spPr bwMode="auto">
            <a:xfrm>
              <a:off x="3850" y="1030"/>
              <a:ext cx="258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>
                  <a:solidFill>
                    <a:srgbClr val="FF9900"/>
                  </a:solidFill>
                  <a:latin typeface="Symbol" pitchFamily="18" charset="2"/>
                  <a:cs typeface="Arial" charset="0"/>
                </a:rPr>
                <a:t>a</a:t>
              </a:r>
            </a:p>
          </p:txBody>
        </p:sp>
        <p:sp>
          <p:nvSpPr>
            <p:cNvPr id="259124" name="Rectangle 50"/>
            <p:cNvSpPr>
              <a:spLocks noChangeArrowheads="1"/>
            </p:cNvSpPr>
            <p:nvPr/>
          </p:nvSpPr>
          <p:spPr bwMode="auto">
            <a:xfrm>
              <a:off x="2933" y="780"/>
              <a:ext cx="258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>
                  <a:solidFill>
                    <a:srgbClr val="FF9900"/>
                  </a:solidFill>
                  <a:latin typeface="Symbol" pitchFamily="18" charset="2"/>
                  <a:cs typeface="Arial" charset="0"/>
                </a:rPr>
                <a:t>a</a:t>
              </a:r>
            </a:p>
          </p:txBody>
        </p:sp>
        <p:sp>
          <p:nvSpPr>
            <p:cNvPr id="259125" name="Rectangle 51"/>
            <p:cNvSpPr>
              <a:spLocks noChangeArrowheads="1"/>
            </p:cNvSpPr>
            <p:nvPr/>
          </p:nvSpPr>
          <p:spPr bwMode="auto">
            <a:xfrm>
              <a:off x="2125" y="773"/>
              <a:ext cx="258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>
                  <a:solidFill>
                    <a:srgbClr val="FF9900"/>
                  </a:solidFill>
                  <a:latin typeface="Symbol" pitchFamily="18" charset="2"/>
                  <a:cs typeface="Arial" charset="0"/>
                </a:rPr>
                <a:t>a</a:t>
              </a:r>
            </a:p>
          </p:txBody>
        </p:sp>
        <p:sp>
          <p:nvSpPr>
            <p:cNvPr id="259126" name="Rectangle 52"/>
            <p:cNvSpPr>
              <a:spLocks noChangeArrowheads="1"/>
            </p:cNvSpPr>
            <p:nvPr/>
          </p:nvSpPr>
          <p:spPr bwMode="auto">
            <a:xfrm>
              <a:off x="648" y="3604"/>
              <a:ext cx="258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>
                  <a:solidFill>
                    <a:srgbClr val="FF9900"/>
                  </a:solidFill>
                  <a:latin typeface="Symbol" pitchFamily="18" charset="2"/>
                  <a:cs typeface="Arial" charset="0"/>
                </a:rPr>
                <a:t>a</a:t>
              </a:r>
            </a:p>
          </p:txBody>
        </p:sp>
        <p:sp>
          <p:nvSpPr>
            <p:cNvPr id="259127" name="Rectangle 53"/>
            <p:cNvSpPr>
              <a:spLocks noChangeArrowheads="1"/>
            </p:cNvSpPr>
            <p:nvPr/>
          </p:nvSpPr>
          <p:spPr bwMode="auto">
            <a:xfrm>
              <a:off x="3334" y="3870"/>
              <a:ext cx="258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>
                  <a:solidFill>
                    <a:srgbClr val="FF9900"/>
                  </a:solidFill>
                  <a:latin typeface="Symbol" pitchFamily="18" charset="2"/>
                  <a:cs typeface="Arial" charset="0"/>
                </a:rPr>
                <a:t>a</a:t>
              </a:r>
            </a:p>
          </p:txBody>
        </p:sp>
        <p:sp>
          <p:nvSpPr>
            <p:cNvPr id="259128" name="Rectangle 54"/>
            <p:cNvSpPr>
              <a:spLocks noChangeArrowheads="1"/>
            </p:cNvSpPr>
            <p:nvPr/>
          </p:nvSpPr>
          <p:spPr bwMode="auto">
            <a:xfrm>
              <a:off x="5502" y="2892"/>
              <a:ext cx="258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>
                  <a:solidFill>
                    <a:srgbClr val="FF9900"/>
                  </a:solidFill>
                  <a:latin typeface="Symbol" pitchFamily="18" charset="2"/>
                  <a:cs typeface="Arial" charset="0"/>
                </a:rPr>
                <a:t>a</a:t>
              </a:r>
            </a:p>
          </p:txBody>
        </p:sp>
        <p:sp>
          <p:nvSpPr>
            <p:cNvPr id="259129" name="Rectangle 55"/>
            <p:cNvSpPr>
              <a:spLocks noChangeArrowheads="1"/>
            </p:cNvSpPr>
            <p:nvPr/>
          </p:nvSpPr>
          <p:spPr bwMode="auto">
            <a:xfrm>
              <a:off x="2221" y="1755"/>
              <a:ext cx="239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>
                  <a:solidFill>
                    <a:srgbClr val="9234DB"/>
                  </a:solidFill>
                  <a:latin typeface="Symbol" pitchFamily="18" charset="2"/>
                  <a:cs typeface="Arial" charset="0"/>
                </a:rPr>
                <a:t>b</a:t>
              </a:r>
            </a:p>
          </p:txBody>
        </p:sp>
        <p:sp>
          <p:nvSpPr>
            <p:cNvPr id="259130" name="Rectangle 56"/>
            <p:cNvSpPr>
              <a:spLocks noChangeArrowheads="1"/>
            </p:cNvSpPr>
            <p:nvPr/>
          </p:nvSpPr>
          <p:spPr bwMode="auto">
            <a:xfrm>
              <a:off x="1515" y="2971"/>
              <a:ext cx="239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>
                  <a:solidFill>
                    <a:srgbClr val="9234DB"/>
                  </a:solidFill>
                  <a:latin typeface="Symbol" pitchFamily="18" charset="2"/>
                  <a:cs typeface="Arial" charset="0"/>
                </a:rPr>
                <a:t>b</a:t>
              </a:r>
            </a:p>
          </p:txBody>
        </p:sp>
        <p:sp>
          <p:nvSpPr>
            <p:cNvPr id="259131" name="Rectangle 57"/>
            <p:cNvSpPr>
              <a:spLocks noChangeArrowheads="1"/>
            </p:cNvSpPr>
            <p:nvPr/>
          </p:nvSpPr>
          <p:spPr bwMode="auto">
            <a:xfrm>
              <a:off x="2269" y="3102"/>
              <a:ext cx="239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>
                  <a:solidFill>
                    <a:srgbClr val="9234DB"/>
                  </a:solidFill>
                  <a:latin typeface="Symbol" pitchFamily="18" charset="2"/>
                  <a:cs typeface="Arial" charset="0"/>
                </a:rPr>
                <a:t>b</a:t>
              </a:r>
            </a:p>
          </p:txBody>
        </p:sp>
        <p:sp>
          <p:nvSpPr>
            <p:cNvPr id="259132" name="Rectangle 58"/>
            <p:cNvSpPr>
              <a:spLocks noChangeArrowheads="1"/>
            </p:cNvSpPr>
            <p:nvPr/>
          </p:nvSpPr>
          <p:spPr bwMode="auto">
            <a:xfrm>
              <a:off x="3863" y="2901"/>
              <a:ext cx="239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>
                  <a:solidFill>
                    <a:srgbClr val="9234DB"/>
                  </a:solidFill>
                  <a:latin typeface="Symbol" pitchFamily="18" charset="2"/>
                  <a:cs typeface="Arial" charset="0"/>
                </a:rPr>
                <a:t>b</a:t>
              </a:r>
            </a:p>
          </p:txBody>
        </p:sp>
        <p:sp>
          <p:nvSpPr>
            <p:cNvPr id="259133" name="Rectangle 59"/>
            <p:cNvSpPr>
              <a:spLocks noChangeArrowheads="1"/>
            </p:cNvSpPr>
            <p:nvPr/>
          </p:nvSpPr>
          <p:spPr bwMode="auto">
            <a:xfrm>
              <a:off x="4370" y="2517"/>
              <a:ext cx="239" cy="327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sz="2800" b="1">
                  <a:solidFill>
                    <a:srgbClr val="9234DB"/>
                  </a:solidFill>
                  <a:latin typeface="Symbol" pitchFamily="18" charset="2"/>
                  <a:cs typeface="Arial" charset="0"/>
                </a:rPr>
                <a:t>b</a:t>
              </a:r>
            </a:p>
          </p:txBody>
        </p:sp>
        <p:sp>
          <p:nvSpPr>
            <p:cNvPr id="259134" name="Text Box 60"/>
            <p:cNvSpPr txBox="1">
              <a:spLocks noChangeArrowheads="1"/>
            </p:cNvSpPr>
            <p:nvPr/>
          </p:nvSpPr>
          <p:spPr bwMode="auto">
            <a:xfrm>
              <a:off x="1879" y="2352"/>
              <a:ext cx="11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en-US" altLang="en-US" sz="2400">
                <a:solidFill>
                  <a:srgbClr val="000000"/>
                </a:solidFill>
                <a:cs typeface="Arial" charset="0"/>
              </a:endParaRPr>
            </a:p>
          </p:txBody>
        </p:sp>
        <p:sp>
          <p:nvSpPr>
            <p:cNvPr id="259135" name="Text Box 62"/>
            <p:cNvSpPr txBox="1">
              <a:spLocks noChangeArrowheads="1"/>
            </p:cNvSpPr>
            <p:nvPr/>
          </p:nvSpPr>
          <p:spPr bwMode="auto">
            <a:xfrm>
              <a:off x="1884" y="2133"/>
              <a:ext cx="2031" cy="886"/>
            </a:xfrm>
            <a:prstGeom prst="rect">
              <a:avLst/>
            </a:prstGeom>
            <a:noFill/>
            <a:ln>
              <a:noFill/>
            </a:ln>
            <a:effectLst>
              <a:outerShdw dist="53882" dir="2700000" algn="ctr" rotWithShape="0">
                <a:schemeClr val="tx1"/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b="1">
                  <a:solidFill>
                    <a:srgbClr val="FFFF00"/>
                  </a:solidFill>
                  <a:latin typeface="Arial" charset="0"/>
                  <a:cs typeface="Arial" charset="0"/>
                </a:rPr>
                <a:t>Elements are Decaying in </a:t>
              </a:r>
            </a:p>
            <a:p>
              <a:pPr algn="ct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r>
                <a:rPr lang="en-US" altLang="en-US" b="1">
                  <a:solidFill>
                    <a:srgbClr val="FFFF00"/>
                  </a:solidFill>
                  <a:latin typeface="Arial" charset="0"/>
                  <a:cs typeface="Arial" charset="0"/>
                </a:rPr>
                <a:t>Igneous Rocks</a:t>
              </a:r>
            </a:p>
          </p:txBody>
        </p:sp>
      </p:grpSp>
      <p:sp>
        <p:nvSpPr>
          <p:cNvPr id="1243203" name="Text Box 67"/>
          <p:cNvSpPr txBox="1">
            <a:spLocks noChangeArrowheads="1"/>
          </p:cNvSpPr>
          <p:nvPr/>
        </p:nvSpPr>
        <p:spPr bwMode="auto">
          <a:xfrm>
            <a:off x="0" y="22225"/>
            <a:ext cx="9144000" cy="148272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dist="63500" dir="3187806" algn="ctr" rotWithShape="0">
              <a:schemeClr val="tx1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Atoms with </a:t>
            </a:r>
            <a:r>
              <a:rPr lang="en-US" altLang="en-US" sz="2400" b="1" dirty="0">
                <a:solidFill>
                  <a:srgbClr val="FFFF00"/>
                </a:solidFill>
                <a:latin typeface="Arial" charset="0"/>
                <a:cs typeface="Arial" charset="0"/>
              </a:rPr>
              <a:t>too many neutrons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 in the nucleus are unstable because their nuclei are </a:t>
            </a:r>
            <a:r>
              <a:rPr lang="en-US" altLang="en-US" sz="2400" b="1" dirty="0">
                <a:solidFill>
                  <a:srgbClr val="FFFF00"/>
                </a:solidFill>
                <a:latin typeface="Arial" charset="0"/>
                <a:cs typeface="Arial" charset="0"/>
              </a:rPr>
              <a:t>too large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 for the nuclear </a:t>
            </a:r>
            <a:r>
              <a:rPr lang="en-US" altLang="en-US" sz="2400" b="1" dirty="0">
                <a:solidFill>
                  <a:srgbClr val="FFFF00"/>
                </a:solidFill>
                <a:latin typeface="Arial" charset="0"/>
                <a:cs typeface="Arial" charset="0"/>
              </a:rPr>
              <a:t>binding strong force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 to hold all the subatomic particles together. </a:t>
            </a:r>
          </a:p>
          <a:p>
            <a:pPr algn="ctr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(</a:t>
            </a:r>
            <a:r>
              <a:rPr lang="en-US" altLang="en-US" sz="2400" dirty="0">
                <a:solidFill>
                  <a:srgbClr val="FFFFFF"/>
                </a:solidFill>
                <a:latin typeface="Arial" charset="0"/>
                <a:cs typeface="Arial" charset="0"/>
              </a:rPr>
              <a:t>especially the </a:t>
            </a:r>
            <a:r>
              <a:rPr lang="en-US" altLang="en-US" sz="2400" b="1" dirty="0">
                <a:solidFill>
                  <a:srgbClr val="FFFF00"/>
                </a:solidFill>
                <a:latin typeface="Arial" charset="0"/>
                <a:cs typeface="Arial" charset="0"/>
              </a:rPr>
              <a:t>+</a:t>
            </a:r>
            <a:r>
              <a:rPr lang="en-US" altLang="en-US" sz="2400" dirty="0">
                <a:solidFill>
                  <a:srgbClr val="FFFFFF"/>
                </a:solidFill>
                <a:latin typeface="Arial" charset="0"/>
                <a:cs typeface="Arial" charset="0"/>
              </a:rPr>
              <a:t> charged </a:t>
            </a:r>
            <a:r>
              <a:rPr lang="en-US" altLang="en-US" sz="2400" dirty="0">
                <a:solidFill>
                  <a:srgbClr val="FFFF00"/>
                </a:solidFill>
                <a:latin typeface="Arial" charset="0"/>
                <a:cs typeface="Arial" charset="0"/>
              </a:rPr>
              <a:t>protons</a:t>
            </a:r>
            <a:r>
              <a:rPr lang="en-US" altLang="en-US" sz="2400" dirty="0">
                <a:solidFill>
                  <a:srgbClr val="FFFFFF"/>
                </a:solidFill>
                <a:latin typeface="Arial" charset="0"/>
                <a:cs typeface="Arial" charset="0"/>
              </a:rPr>
              <a:t>, as they </a:t>
            </a:r>
            <a:r>
              <a:rPr lang="en-US" altLang="en-US" sz="2400" dirty="0">
                <a:solidFill>
                  <a:srgbClr val="FFFF00"/>
                </a:solidFill>
                <a:latin typeface="Arial" charset="0"/>
                <a:cs typeface="Arial" charset="0"/>
              </a:rPr>
              <a:t>repel</a:t>
            </a:r>
            <a:r>
              <a:rPr lang="en-US" altLang="en-US" sz="2400" dirty="0">
                <a:solidFill>
                  <a:srgbClr val="FFFFFF"/>
                </a:solidFill>
                <a:latin typeface="Arial" charset="0"/>
                <a:cs typeface="Arial" charset="0"/>
              </a:rPr>
              <a:t> each other</a:t>
            </a:r>
            <a:r>
              <a:rPr lang="en-US" altLang="en-US" sz="2400" b="1" dirty="0">
                <a:solidFill>
                  <a:srgbClr val="FFFFFF"/>
                </a:solidFill>
                <a:latin typeface="Arial" charset="0"/>
                <a:cs typeface="Arial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5802237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243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43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43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3138" grpId="0"/>
      <p:bldP spid="124320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077200" cy="877888"/>
          </a:xfrm>
          <a:effectLst>
            <a:outerShdw dist="53882" dir="2700000" algn="ctr" rotWithShape="0">
              <a:schemeClr val="tx1"/>
            </a:outerShdw>
          </a:effectLst>
        </p:spPr>
        <p:txBody>
          <a:bodyPr lIns="92075" tIns="46038" rIns="92075" bIns="46038"/>
          <a:lstStyle/>
          <a:p>
            <a:pPr eaLnBrk="1" hangingPunct="1"/>
            <a:r>
              <a:rPr lang="en-US" altLang="en-US" sz="3200" b="1" dirty="0">
                <a:solidFill>
                  <a:srgbClr val="FFFF00"/>
                </a:solidFill>
                <a:latin typeface="Arial" charset="0"/>
              </a:rPr>
              <a:t>Uranium to Lead Radioactive Decay</a:t>
            </a:r>
            <a:br>
              <a:rPr lang="en-US" altLang="en-US" sz="3200" dirty="0">
                <a:solidFill>
                  <a:srgbClr val="FFFF00"/>
                </a:solidFill>
                <a:latin typeface="Arial" charset="0"/>
              </a:rPr>
            </a:br>
            <a:r>
              <a:rPr lang="en-US" altLang="en-US" sz="2400" b="1" dirty="0">
                <a:solidFill>
                  <a:srgbClr val="FFFFFF"/>
                </a:solidFill>
                <a:latin typeface="Arial" charset="0"/>
              </a:rPr>
              <a:t>Secular  Half-Life  Decay  Rate =  4.5  Billion  Years</a:t>
            </a:r>
          </a:p>
        </p:txBody>
      </p:sp>
      <p:sp>
        <p:nvSpPr>
          <p:cNvPr id="260099" name="Rectangle 3"/>
          <p:cNvSpPr>
            <a:spLocks noChangeArrowheads="1"/>
          </p:cNvSpPr>
          <p:nvPr/>
        </p:nvSpPr>
        <p:spPr bwMode="auto">
          <a:xfrm>
            <a:off x="479425" y="3119438"/>
            <a:ext cx="1062038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 baseline="30000">
                <a:solidFill>
                  <a:srgbClr val="FFFFFF"/>
                </a:solidFill>
                <a:cs typeface="Arial" charset="0"/>
              </a:rPr>
              <a:t>238</a:t>
            </a:r>
            <a:r>
              <a:rPr lang="en-US" altLang="en-US" sz="2800" b="1">
                <a:solidFill>
                  <a:srgbClr val="FFFFFF"/>
                </a:solidFill>
                <a:cs typeface="Arial" charset="0"/>
              </a:rPr>
              <a:t>U</a:t>
            </a:r>
            <a:r>
              <a:rPr lang="en-US" altLang="en-US" sz="2800" b="1" baseline="-25000">
                <a:solidFill>
                  <a:srgbClr val="FFFFFF"/>
                </a:solidFill>
                <a:cs typeface="Arial" charset="0"/>
              </a:rPr>
              <a:t>92</a:t>
            </a:r>
          </a:p>
        </p:txBody>
      </p:sp>
      <p:sp>
        <p:nvSpPr>
          <p:cNvPr id="1245188" name="Rectangle 4"/>
          <p:cNvSpPr>
            <a:spLocks noChangeArrowheads="1"/>
          </p:cNvSpPr>
          <p:nvPr/>
        </p:nvSpPr>
        <p:spPr bwMode="auto">
          <a:xfrm>
            <a:off x="1014413" y="2433638"/>
            <a:ext cx="1260475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 baseline="30000">
                <a:solidFill>
                  <a:srgbClr val="FFFFFF"/>
                </a:solidFill>
                <a:cs typeface="Arial" charset="0"/>
              </a:rPr>
              <a:t>234</a:t>
            </a:r>
            <a:r>
              <a:rPr lang="en-US" altLang="en-US" sz="2800" b="1">
                <a:solidFill>
                  <a:srgbClr val="00CC99"/>
                </a:solidFill>
                <a:cs typeface="Arial" charset="0"/>
              </a:rPr>
              <a:t>Th</a:t>
            </a:r>
            <a:r>
              <a:rPr lang="en-US" altLang="en-US" sz="2800" b="1" baseline="-25000">
                <a:solidFill>
                  <a:srgbClr val="FFFFFF"/>
                </a:solidFill>
                <a:cs typeface="Arial" charset="0"/>
              </a:rPr>
              <a:t>90</a:t>
            </a:r>
          </a:p>
        </p:txBody>
      </p:sp>
      <p:sp>
        <p:nvSpPr>
          <p:cNvPr id="1245189" name="Rectangle 5"/>
          <p:cNvSpPr>
            <a:spLocks noChangeArrowheads="1"/>
          </p:cNvSpPr>
          <p:nvPr/>
        </p:nvSpPr>
        <p:spPr bwMode="auto">
          <a:xfrm>
            <a:off x="2249488" y="2052638"/>
            <a:ext cx="1228725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 baseline="30000">
                <a:solidFill>
                  <a:srgbClr val="FFFFFF"/>
                </a:solidFill>
                <a:cs typeface="Arial" charset="0"/>
              </a:rPr>
              <a:t>234</a:t>
            </a:r>
            <a:r>
              <a:rPr lang="en-US" altLang="en-US" sz="2800" b="1">
                <a:solidFill>
                  <a:srgbClr val="CCCCFF"/>
                </a:solidFill>
                <a:cs typeface="Arial" charset="0"/>
              </a:rPr>
              <a:t>Pa</a:t>
            </a:r>
            <a:r>
              <a:rPr lang="en-US" altLang="en-US" sz="2800" b="1" baseline="-25000">
                <a:solidFill>
                  <a:srgbClr val="FFFFFF"/>
                </a:solidFill>
                <a:cs typeface="Arial" charset="0"/>
              </a:rPr>
              <a:t>91</a:t>
            </a:r>
          </a:p>
        </p:txBody>
      </p:sp>
      <p:sp>
        <p:nvSpPr>
          <p:cNvPr id="1245190" name="Rectangle 6"/>
          <p:cNvSpPr>
            <a:spLocks noChangeArrowheads="1"/>
          </p:cNvSpPr>
          <p:nvPr/>
        </p:nvSpPr>
        <p:spPr bwMode="auto">
          <a:xfrm>
            <a:off x="3449638" y="1905000"/>
            <a:ext cx="1066800" cy="5191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 baseline="30000">
                <a:solidFill>
                  <a:srgbClr val="FFFFFF"/>
                </a:solidFill>
                <a:cs typeface="Arial" charset="0"/>
              </a:rPr>
              <a:t>234</a:t>
            </a:r>
            <a:r>
              <a:rPr lang="en-US" altLang="en-US" sz="2800" b="1">
                <a:solidFill>
                  <a:srgbClr val="FFFFFF"/>
                </a:solidFill>
                <a:cs typeface="Arial" charset="0"/>
              </a:rPr>
              <a:t>U</a:t>
            </a:r>
            <a:r>
              <a:rPr lang="en-US" altLang="en-US" sz="2800" b="1" baseline="-25000">
                <a:solidFill>
                  <a:srgbClr val="FFFFFF"/>
                </a:solidFill>
                <a:cs typeface="Arial" charset="0"/>
              </a:rPr>
              <a:t>92</a:t>
            </a:r>
          </a:p>
        </p:txBody>
      </p:sp>
      <p:sp>
        <p:nvSpPr>
          <p:cNvPr id="1245191" name="Rectangle 7"/>
          <p:cNvSpPr>
            <a:spLocks noChangeArrowheads="1"/>
          </p:cNvSpPr>
          <p:nvPr/>
        </p:nvSpPr>
        <p:spPr bwMode="auto">
          <a:xfrm>
            <a:off x="4746625" y="1976438"/>
            <a:ext cx="1273175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 baseline="30000">
                <a:solidFill>
                  <a:srgbClr val="FFFFFF"/>
                </a:solidFill>
                <a:cs typeface="Arial" charset="0"/>
              </a:rPr>
              <a:t>230</a:t>
            </a:r>
            <a:r>
              <a:rPr lang="en-US" altLang="en-US" sz="2800" b="1">
                <a:solidFill>
                  <a:srgbClr val="00CC99"/>
                </a:solidFill>
                <a:cs typeface="Arial" charset="0"/>
              </a:rPr>
              <a:t>Th</a:t>
            </a:r>
            <a:r>
              <a:rPr lang="en-US" altLang="en-US" sz="2800" b="1" baseline="-25000">
                <a:solidFill>
                  <a:srgbClr val="FFFFFF"/>
                </a:solidFill>
                <a:cs typeface="Arial" charset="0"/>
              </a:rPr>
              <a:t>90</a:t>
            </a:r>
          </a:p>
        </p:txBody>
      </p:sp>
      <p:sp>
        <p:nvSpPr>
          <p:cNvPr id="1245192" name="Rectangle 8"/>
          <p:cNvSpPr>
            <a:spLocks noChangeArrowheads="1"/>
          </p:cNvSpPr>
          <p:nvPr/>
        </p:nvSpPr>
        <p:spPr bwMode="auto">
          <a:xfrm>
            <a:off x="6118225" y="2357438"/>
            <a:ext cx="1303338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 baseline="30000">
                <a:solidFill>
                  <a:srgbClr val="FFFFFF"/>
                </a:solidFill>
                <a:cs typeface="Arial" charset="0"/>
              </a:rPr>
              <a:t>226</a:t>
            </a:r>
            <a:r>
              <a:rPr lang="en-US" altLang="en-US" sz="2800" b="1">
                <a:solidFill>
                  <a:srgbClr val="B760F9"/>
                </a:solidFill>
                <a:cs typeface="Arial" charset="0"/>
              </a:rPr>
              <a:t>Ra</a:t>
            </a:r>
            <a:r>
              <a:rPr lang="en-US" altLang="en-US" sz="2800" b="1" baseline="-25000">
                <a:solidFill>
                  <a:srgbClr val="FFFFFF"/>
                </a:solidFill>
                <a:cs typeface="Arial" charset="0"/>
              </a:rPr>
              <a:t>88</a:t>
            </a:r>
          </a:p>
        </p:txBody>
      </p:sp>
      <p:sp>
        <p:nvSpPr>
          <p:cNvPr id="1245193" name="Rectangle 9"/>
          <p:cNvSpPr>
            <a:spLocks noChangeArrowheads="1"/>
          </p:cNvSpPr>
          <p:nvPr/>
        </p:nvSpPr>
        <p:spPr bwMode="auto">
          <a:xfrm>
            <a:off x="7185025" y="2967038"/>
            <a:ext cx="1258888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 baseline="30000">
                <a:solidFill>
                  <a:srgbClr val="FFFFFF"/>
                </a:solidFill>
                <a:cs typeface="Arial" charset="0"/>
              </a:rPr>
              <a:t>222</a:t>
            </a:r>
            <a:r>
              <a:rPr lang="en-US" altLang="en-US" sz="2800" b="1">
                <a:solidFill>
                  <a:srgbClr val="F95AB7"/>
                </a:solidFill>
                <a:cs typeface="Arial" charset="0"/>
              </a:rPr>
              <a:t>Rn</a:t>
            </a:r>
            <a:r>
              <a:rPr lang="en-US" altLang="en-US" sz="2800" b="1" baseline="-25000">
                <a:solidFill>
                  <a:srgbClr val="FFFFFF"/>
                </a:solidFill>
                <a:cs typeface="Arial" charset="0"/>
              </a:rPr>
              <a:t>86</a:t>
            </a:r>
          </a:p>
        </p:txBody>
      </p:sp>
      <p:sp>
        <p:nvSpPr>
          <p:cNvPr id="1245194" name="Rectangle 10"/>
          <p:cNvSpPr>
            <a:spLocks noChangeArrowheads="1"/>
          </p:cNvSpPr>
          <p:nvPr/>
        </p:nvSpPr>
        <p:spPr bwMode="auto">
          <a:xfrm>
            <a:off x="7642225" y="3805238"/>
            <a:ext cx="1200150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 baseline="30000">
                <a:solidFill>
                  <a:srgbClr val="FFFFFF"/>
                </a:solidFill>
                <a:cs typeface="Arial" charset="0"/>
              </a:rPr>
              <a:t>218</a:t>
            </a:r>
            <a:r>
              <a:rPr lang="en-US" altLang="en-US" sz="2800" b="1">
                <a:solidFill>
                  <a:srgbClr val="FF0000"/>
                </a:solidFill>
                <a:cs typeface="Arial" charset="0"/>
              </a:rPr>
              <a:t>Po</a:t>
            </a:r>
            <a:r>
              <a:rPr lang="en-US" altLang="en-US" sz="2800" b="1" baseline="-25000">
                <a:solidFill>
                  <a:srgbClr val="FFFFFF"/>
                </a:solidFill>
                <a:cs typeface="Arial" charset="0"/>
              </a:rPr>
              <a:t>84</a:t>
            </a:r>
          </a:p>
        </p:txBody>
      </p:sp>
      <p:sp>
        <p:nvSpPr>
          <p:cNvPr id="1245195" name="Rectangle 11"/>
          <p:cNvSpPr>
            <a:spLocks noChangeArrowheads="1"/>
          </p:cNvSpPr>
          <p:nvPr/>
        </p:nvSpPr>
        <p:spPr bwMode="auto">
          <a:xfrm>
            <a:off x="7337425" y="4643438"/>
            <a:ext cx="1243013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 baseline="30000">
                <a:solidFill>
                  <a:srgbClr val="FFFFFF"/>
                </a:solidFill>
                <a:cs typeface="Arial" charset="0"/>
              </a:rPr>
              <a:t>214</a:t>
            </a:r>
            <a:r>
              <a:rPr lang="en-US" altLang="en-US" sz="2800" b="1">
                <a:solidFill>
                  <a:srgbClr val="00CC00"/>
                </a:solidFill>
                <a:cs typeface="Arial" charset="0"/>
              </a:rPr>
              <a:t>Pb</a:t>
            </a:r>
            <a:r>
              <a:rPr lang="en-US" altLang="en-US" sz="2800" b="1" baseline="-25000">
                <a:solidFill>
                  <a:srgbClr val="FFFFFF"/>
                </a:solidFill>
                <a:cs typeface="Arial" charset="0"/>
              </a:rPr>
              <a:t>82</a:t>
            </a:r>
          </a:p>
        </p:txBody>
      </p:sp>
      <p:sp>
        <p:nvSpPr>
          <p:cNvPr id="1245196" name="Rectangle 12"/>
          <p:cNvSpPr>
            <a:spLocks noChangeArrowheads="1"/>
          </p:cNvSpPr>
          <p:nvPr/>
        </p:nvSpPr>
        <p:spPr bwMode="auto">
          <a:xfrm>
            <a:off x="6499225" y="5176838"/>
            <a:ext cx="1169988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 baseline="30000">
                <a:solidFill>
                  <a:srgbClr val="FFFFFF"/>
                </a:solidFill>
                <a:cs typeface="Arial" charset="0"/>
              </a:rPr>
              <a:t>214</a:t>
            </a:r>
            <a:r>
              <a:rPr lang="en-US" altLang="en-US" sz="2800" b="1">
                <a:solidFill>
                  <a:srgbClr val="F35B1B"/>
                </a:solidFill>
                <a:cs typeface="Arial" charset="0"/>
              </a:rPr>
              <a:t>Bi</a:t>
            </a:r>
            <a:r>
              <a:rPr lang="en-US" altLang="en-US" sz="2800" b="1" baseline="-25000">
                <a:solidFill>
                  <a:srgbClr val="FFFFFF"/>
                </a:solidFill>
                <a:cs typeface="Arial" charset="0"/>
              </a:rPr>
              <a:t>83</a:t>
            </a:r>
          </a:p>
        </p:txBody>
      </p:sp>
      <p:sp>
        <p:nvSpPr>
          <p:cNvPr id="1245197" name="Rectangle 13"/>
          <p:cNvSpPr>
            <a:spLocks noChangeArrowheads="1"/>
          </p:cNvSpPr>
          <p:nvPr/>
        </p:nvSpPr>
        <p:spPr bwMode="auto">
          <a:xfrm>
            <a:off x="5314950" y="5557838"/>
            <a:ext cx="1273175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 baseline="30000">
                <a:solidFill>
                  <a:srgbClr val="FFFFFF"/>
                </a:solidFill>
                <a:cs typeface="Arial" charset="0"/>
              </a:rPr>
              <a:t>214</a:t>
            </a:r>
            <a:r>
              <a:rPr lang="en-US" altLang="en-US" sz="2800" b="1">
                <a:solidFill>
                  <a:srgbClr val="FF0000"/>
                </a:solidFill>
                <a:cs typeface="Arial" charset="0"/>
              </a:rPr>
              <a:t>Po</a:t>
            </a:r>
            <a:r>
              <a:rPr lang="en-US" altLang="en-US" sz="2800" b="1" baseline="-25000">
                <a:solidFill>
                  <a:srgbClr val="FFFFFF"/>
                </a:solidFill>
                <a:cs typeface="Arial" charset="0"/>
              </a:rPr>
              <a:t>84</a:t>
            </a:r>
          </a:p>
        </p:txBody>
      </p:sp>
      <p:sp>
        <p:nvSpPr>
          <p:cNvPr id="1245198" name="Rectangle 14"/>
          <p:cNvSpPr>
            <a:spLocks noChangeArrowheads="1"/>
          </p:cNvSpPr>
          <p:nvPr/>
        </p:nvSpPr>
        <p:spPr bwMode="auto">
          <a:xfrm>
            <a:off x="3940175" y="5634038"/>
            <a:ext cx="1241425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 baseline="30000">
                <a:solidFill>
                  <a:srgbClr val="FFFFFF"/>
                </a:solidFill>
                <a:cs typeface="Arial" charset="0"/>
              </a:rPr>
              <a:t>210</a:t>
            </a:r>
            <a:r>
              <a:rPr lang="en-US" altLang="en-US" sz="2800" b="1">
                <a:solidFill>
                  <a:srgbClr val="00CC00"/>
                </a:solidFill>
                <a:cs typeface="Arial" charset="0"/>
              </a:rPr>
              <a:t>Pb</a:t>
            </a:r>
            <a:r>
              <a:rPr lang="en-US" altLang="en-US" sz="2800" b="1" baseline="-25000">
                <a:solidFill>
                  <a:srgbClr val="FFFFFF"/>
                </a:solidFill>
                <a:cs typeface="Arial" charset="0"/>
              </a:rPr>
              <a:t>82</a:t>
            </a:r>
          </a:p>
        </p:txBody>
      </p:sp>
      <p:sp>
        <p:nvSpPr>
          <p:cNvPr id="1245199" name="Rectangle 15"/>
          <p:cNvSpPr>
            <a:spLocks noChangeArrowheads="1"/>
          </p:cNvSpPr>
          <p:nvPr/>
        </p:nvSpPr>
        <p:spPr bwMode="auto">
          <a:xfrm>
            <a:off x="2460625" y="5481638"/>
            <a:ext cx="1141413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 baseline="30000">
                <a:solidFill>
                  <a:srgbClr val="FFFFFF"/>
                </a:solidFill>
                <a:cs typeface="Arial" charset="0"/>
              </a:rPr>
              <a:t>210</a:t>
            </a:r>
            <a:r>
              <a:rPr lang="en-US" altLang="en-US" sz="2800" b="1">
                <a:solidFill>
                  <a:srgbClr val="F35B1B"/>
                </a:solidFill>
                <a:cs typeface="Arial" charset="0"/>
              </a:rPr>
              <a:t>Bi</a:t>
            </a:r>
            <a:r>
              <a:rPr lang="en-US" altLang="en-US" sz="2800" b="1" baseline="-25000">
                <a:solidFill>
                  <a:srgbClr val="FFFFFF"/>
                </a:solidFill>
                <a:cs typeface="Arial" charset="0"/>
              </a:rPr>
              <a:t>83</a:t>
            </a:r>
          </a:p>
        </p:txBody>
      </p:sp>
      <p:sp>
        <p:nvSpPr>
          <p:cNvPr id="1245200" name="Rectangle 16"/>
          <p:cNvSpPr>
            <a:spLocks noChangeArrowheads="1"/>
          </p:cNvSpPr>
          <p:nvPr/>
        </p:nvSpPr>
        <p:spPr bwMode="auto">
          <a:xfrm>
            <a:off x="1120775" y="5100638"/>
            <a:ext cx="1185863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 baseline="30000">
                <a:solidFill>
                  <a:srgbClr val="FFFFFF"/>
                </a:solidFill>
                <a:cs typeface="Arial" charset="0"/>
              </a:rPr>
              <a:t>210</a:t>
            </a:r>
            <a:r>
              <a:rPr lang="en-US" altLang="en-US" sz="2800" b="1">
                <a:solidFill>
                  <a:srgbClr val="FF0000"/>
                </a:solidFill>
                <a:cs typeface="Arial" charset="0"/>
              </a:rPr>
              <a:t>Po</a:t>
            </a:r>
            <a:r>
              <a:rPr lang="en-US" altLang="en-US" sz="2800" b="1" baseline="-25000">
                <a:solidFill>
                  <a:srgbClr val="FFFFFF"/>
                </a:solidFill>
                <a:cs typeface="Arial" charset="0"/>
              </a:rPr>
              <a:t>84</a:t>
            </a:r>
          </a:p>
        </p:txBody>
      </p:sp>
      <p:sp>
        <p:nvSpPr>
          <p:cNvPr id="1245201" name="Rectangle 17"/>
          <p:cNvSpPr>
            <a:spLocks noChangeArrowheads="1"/>
          </p:cNvSpPr>
          <p:nvPr/>
        </p:nvSpPr>
        <p:spPr bwMode="auto">
          <a:xfrm>
            <a:off x="403225" y="4338638"/>
            <a:ext cx="1214438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sz="2800" b="1" baseline="30000">
                <a:solidFill>
                  <a:srgbClr val="FFFFFF"/>
                </a:solidFill>
                <a:cs typeface="Arial" charset="0"/>
              </a:rPr>
              <a:t>206</a:t>
            </a:r>
            <a:r>
              <a:rPr lang="en-US" altLang="en-US" sz="2800" b="1">
                <a:solidFill>
                  <a:srgbClr val="00CC00"/>
                </a:solidFill>
                <a:cs typeface="Arial" charset="0"/>
              </a:rPr>
              <a:t>Pb</a:t>
            </a:r>
            <a:r>
              <a:rPr lang="en-US" altLang="en-US" sz="2800" b="1" baseline="-25000">
                <a:solidFill>
                  <a:srgbClr val="FFFFFF"/>
                </a:solidFill>
                <a:cs typeface="Arial" charset="0"/>
              </a:rPr>
              <a:t>82</a:t>
            </a:r>
          </a:p>
        </p:txBody>
      </p:sp>
      <p:sp>
        <p:nvSpPr>
          <p:cNvPr id="1245202" name="Line 18"/>
          <p:cNvSpPr>
            <a:spLocks noChangeShapeType="1"/>
          </p:cNvSpPr>
          <p:nvPr/>
        </p:nvSpPr>
        <p:spPr bwMode="auto">
          <a:xfrm flipV="1">
            <a:off x="1317625" y="2890838"/>
            <a:ext cx="304800" cy="304800"/>
          </a:xfrm>
          <a:prstGeom prst="line">
            <a:avLst/>
          </a:prstGeom>
          <a:noFill/>
          <a:ln w="38100">
            <a:solidFill>
              <a:srgbClr val="FAFD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03" name="Line 19"/>
          <p:cNvSpPr>
            <a:spLocks noChangeShapeType="1"/>
          </p:cNvSpPr>
          <p:nvPr/>
        </p:nvSpPr>
        <p:spPr bwMode="auto">
          <a:xfrm flipV="1">
            <a:off x="2155825" y="2433638"/>
            <a:ext cx="533400" cy="152400"/>
          </a:xfrm>
          <a:prstGeom prst="line">
            <a:avLst/>
          </a:prstGeom>
          <a:noFill/>
          <a:ln w="38100">
            <a:solidFill>
              <a:srgbClr val="FAFD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04" name="Line 20"/>
          <p:cNvSpPr>
            <a:spLocks noChangeShapeType="1"/>
          </p:cNvSpPr>
          <p:nvPr/>
        </p:nvSpPr>
        <p:spPr bwMode="auto">
          <a:xfrm flipV="1">
            <a:off x="3382963" y="2270125"/>
            <a:ext cx="523875" cy="90488"/>
          </a:xfrm>
          <a:prstGeom prst="line">
            <a:avLst/>
          </a:prstGeom>
          <a:noFill/>
          <a:ln w="38100">
            <a:solidFill>
              <a:srgbClr val="FAFD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05" name="Line 21"/>
          <p:cNvSpPr>
            <a:spLocks noChangeShapeType="1"/>
          </p:cNvSpPr>
          <p:nvPr/>
        </p:nvSpPr>
        <p:spPr bwMode="auto">
          <a:xfrm flipH="1">
            <a:off x="6350000" y="5586413"/>
            <a:ext cx="544513" cy="200025"/>
          </a:xfrm>
          <a:prstGeom prst="line">
            <a:avLst/>
          </a:prstGeom>
          <a:noFill/>
          <a:ln w="38100">
            <a:solidFill>
              <a:srgbClr val="FAFD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06" name="Line 22"/>
          <p:cNvSpPr>
            <a:spLocks noChangeShapeType="1"/>
          </p:cNvSpPr>
          <p:nvPr/>
        </p:nvSpPr>
        <p:spPr bwMode="auto">
          <a:xfrm flipH="1">
            <a:off x="7421563" y="5024438"/>
            <a:ext cx="373062" cy="307975"/>
          </a:xfrm>
          <a:prstGeom prst="line">
            <a:avLst/>
          </a:prstGeom>
          <a:noFill/>
          <a:ln w="38100">
            <a:solidFill>
              <a:srgbClr val="FAFD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07" name="Line 23"/>
          <p:cNvSpPr>
            <a:spLocks noChangeShapeType="1"/>
          </p:cNvSpPr>
          <p:nvPr/>
        </p:nvSpPr>
        <p:spPr bwMode="auto">
          <a:xfrm flipH="1">
            <a:off x="8054975" y="4259263"/>
            <a:ext cx="115888" cy="439737"/>
          </a:xfrm>
          <a:prstGeom prst="line">
            <a:avLst/>
          </a:prstGeom>
          <a:noFill/>
          <a:ln w="38100">
            <a:solidFill>
              <a:srgbClr val="FAFD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08" name="Line 24"/>
          <p:cNvSpPr>
            <a:spLocks noChangeShapeType="1"/>
          </p:cNvSpPr>
          <p:nvPr/>
        </p:nvSpPr>
        <p:spPr bwMode="auto">
          <a:xfrm>
            <a:off x="7874000" y="3432175"/>
            <a:ext cx="236538" cy="398463"/>
          </a:xfrm>
          <a:prstGeom prst="line">
            <a:avLst/>
          </a:prstGeom>
          <a:noFill/>
          <a:ln w="38100">
            <a:solidFill>
              <a:srgbClr val="FAFD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09" name="Line 25"/>
          <p:cNvSpPr>
            <a:spLocks noChangeShapeType="1"/>
          </p:cNvSpPr>
          <p:nvPr/>
        </p:nvSpPr>
        <p:spPr bwMode="auto">
          <a:xfrm>
            <a:off x="7292975" y="2816225"/>
            <a:ext cx="365125" cy="231775"/>
          </a:xfrm>
          <a:prstGeom prst="line">
            <a:avLst/>
          </a:prstGeom>
          <a:noFill/>
          <a:ln w="38100">
            <a:solidFill>
              <a:srgbClr val="FAFD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10" name="Line 26"/>
          <p:cNvSpPr>
            <a:spLocks noChangeShapeType="1"/>
          </p:cNvSpPr>
          <p:nvPr/>
        </p:nvSpPr>
        <p:spPr bwMode="auto">
          <a:xfrm>
            <a:off x="5903913" y="2262188"/>
            <a:ext cx="392112" cy="131762"/>
          </a:xfrm>
          <a:prstGeom prst="line">
            <a:avLst/>
          </a:prstGeom>
          <a:noFill/>
          <a:ln w="38100">
            <a:solidFill>
              <a:srgbClr val="FAFD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11" name="Line 27"/>
          <p:cNvSpPr>
            <a:spLocks noChangeShapeType="1"/>
          </p:cNvSpPr>
          <p:nvPr/>
        </p:nvSpPr>
        <p:spPr bwMode="auto">
          <a:xfrm flipV="1">
            <a:off x="4419600" y="2205038"/>
            <a:ext cx="417513" cy="4762"/>
          </a:xfrm>
          <a:prstGeom prst="line">
            <a:avLst/>
          </a:prstGeom>
          <a:noFill/>
          <a:ln w="38100">
            <a:solidFill>
              <a:srgbClr val="FAFD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12" name="Line 28"/>
          <p:cNvSpPr>
            <a:spLocks noChangeShapeType="1"/>
          </p:cNvSpPr>
          <p:nvPr/>
        </p:nvSpPr>
        <p:spPr bwMode="auto">
          <a:xfrm flipH="1" flipV="1">
            <a:off x="1089025" y="4751388"/>
            <a:ext cx="266700" cy="339725"/>
          </a:xfrm>
          <a:prstGeom prst="line">
            <a:avLst/>
          </a:prstGeom>
          <a:noFill/>
          <a:ln w="38100">
            <a:solidFill>
              <a:srgbClr val="FAFD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13" name="Line 29"/>
          <p:cNvSpPr>
            <a:spLocks noChangeShapeType="1"/>
          </p:cNvSpPr>
          <p:nvPr/>
        </p:nvSpPr>
        <p:spPr bwMode="auto">
          <a:xfrm flipH="1" flipV="1">
            <a:off x="2195513" y="5591175"/>
            <a:ext cx="361950" cy="123825"/>
          </a:xfrm>
          <a:prstGeom prst="line">
            <a:avLst/>
          </a:prstGeom>
          <a:noFill/>
          <a:ln w="38100">
            <a:solidFill>
              <a:srgbClr val="FAFD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14" name="Line 30"/>
          <p:cNvSpPr>
            <a:spLocks noChangeShapeType="1"/>
          </p:cNvSpPr>
          <p:nvPr/>
        </p:nvSpPr>
        <p:spPr bwMode="auto">
          <a:xfrm flipH="1" flipV="1">
            <a:off x="3532188" y="5805488"/>
            <a:ext cx="492125" cy="61912"/>
          </a:xfrm>
          <a:prstGeom prst="line">
            <a:avLst/>
          </a:prstGeom>
          <a:noFill/>
          <a:ln w="38100">
            <a:solidFill>
              <a:srgbClr val="FAFD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15" name="Line 31"/>
          <p:cNvSpPr>
            <a:spLocks noChangeShapeType="1"/>
          </p:cNvSpPr>
          <p:nvPr/>
        </p:nvSpPr>
        <p:spPr bwMode="auto">
          <a:xfrm flipH="1">
            <a:off x="5121275" y="5957888"/>
            <a:ext cx="581025" cy="6350"/>
          </a:xfrm>
          <a:prstGeom prst="line">
            <a:avLst/>
          </a:prstGeom>
          <a:noFill/>
          <a:ln w="38100">
            <a:solidFill>
              <a:srgbClr val="FAFD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16" name="Rectangle 32"/>
          <p:cNvSpPr>
            <a:spLocks noChangeArrowheads="1"/>
          </p:cNvSpPr>
          <p:nvPr/>
        </p:nvSpPr>
        <p:spPr bwMode="auto">
          <a:xfrm>
            <a:off x="198438" y="2422525"/>
            <a:ext cx="409575" cy="5191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9900"/>
                </a:solidFill>
                <a:latin typeface="Symbol" pitchFamily="18" charset="2"/>
                <a:cs typeface="Arial" charset="0"/>
              </a:rPr>
              <a:t>a</a:t>
            </a:r>
          </a:p>
        </p:txBody>
      </p:sp>
      <p:sp>
        <p:nvSpPr>
          <p:cNvPr id="1245217" name="Rectangle 33"/>
          <p:cNvSpPr>
            <a:spLocks noChangeArrowheads="1"/>
          </p:cNvSpPr>
          <p:nvPr/>
        </p:nvSpPr>
        <p:spPr bwMode="auto">
          <a:xfrm>
            <a:off x="2143125" y="3205163"/>
            <a:ext cx="379413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9234DB"/>
                </a:solidFill>
                <a:latin typeface="Symbol" pitchFamily="18" charset="2"/>
                <a:cs typeface="Arial" charset="0"/>
              </a:rPr>
              <a:t>b</a:t>
            </a:r>
          </a:p>
        </p:txBody>
      </p:sp>
      <p:sp>
        <p:nvSpPr>
          <p:cNvPr id="1245218" name="Arc 34"/>
          <p:cNvSpPr>
            <a:spLocks/>
          </p:cNvSpPr>
          <p:nvPr/>
        </p:nvSpPr>
        <p:spPr bwMode="auto">
          <a:xfrm>
            <a:off x="581025" y="2740025"/>
            <a:ext cx="287338" cy="358775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38100" cap="rnd">
            <a:solidFill>
              <a:srgbClr val="FAFD00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19" name="Arc 35"/>
          <p:cNvSpPr>
            <a:spLocks/>
          </p:cNvSpPr>
          <p:nvPr/>
        </p:nvSpPr>
        <p:spPr bwMode="auto">
          <a:xfrm>
            <a:off x="2178050" y="2887663"/>
            <a:ext cx="157163" cy="366712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38100" cap="rnd">
            <a:solidFill>
              <a:srgbClr val="FAFD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20" name="Arc 36"/>
          <p:cNvSpPr>
            <a:spLocks/>
          </p:cNvSpPr>
          <p:nvPr/>
        </p:nvSpPr>
        <p:spPr bwMode="auto">
          <a:xfrm>
            <a:off x="3717925" y="1595438"/>
            <a:ext cx="444500" cy="350837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38100" cap="rnd">
            <a:solidFill>
              <a:srgbClr val="FAFD00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21" name="Arc 37"/>
          <p:cNvSpPr>
            <a:spLocks/>
          </p:cNvSpPr>
          <p:nvPr/>
        </p:nvSpPr>
        <p:spPr bwMode="auto">
          <a:xfrm>
            <a:off x="4989513" y="1612900"/>
            <a:ext cx="458787" cy="441325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38100" cap="rnd">
            <a:solidFill>
              <a:srgbClr val="FAFD00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22" name="Arc 38"/>
          <p:cNvSpPr>
            <a:spLocks/>
          </p:cNvSpPr>
          <p:nvPr/>
        </p:nvSpPr>
        <p:spPr bwMode="auto">
          <a:xfrm>
            <a:off x="5627688" y="6011863"/>
            <a:ext cx="441325" cy="468312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0 w 21600"/>
              <a:gd name="T5" fmla="*/ 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</a:path>
              <a:path w="21600" h="21600" stroke="0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  <a:lnTo>
                  <a:pt x="0" y="0"/>
                </a:lnTo>
                <a:lnTo>
                  <a:pt x="21600" y="0"/>
                </a:lnTo>
                <a:close/>
              </a:path>
            </a:pathLst>
          </a:custGeom>
          <a:noFill/>
          <a:ln w="38100" cap="rnd">
            <a:solidFill>
              <a:srgbClr val="FAFD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23" name="Arc 39"/>
          <p:cNvSpPr>
            <a:spLocks/>
          </p:cNvSpPr>
          <p:nvPr/>
        </p:nvSpPr>
        <p:spPr bwMode="auto">
          <a:xfrm>
            <a:off x="1414463" y="5524500"/>
            <a:ext cx="411162" cy="423863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0 w 21600"/>
              <a:gd name="T5" fmla="*/ 0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</a:path>
              <a:path w="21600" h="21600" stroke="0" extrusionOk="0">
                <a:moveTo>
                  <a:pt x="21600" y="0"/>
                </a:moveTo>
                <a:cubicBezTo>
                  <a:pt x="21600" y="11929"/>
                  <a:pt x="11929" y="21599"/>
                  <a:pt x="0" y="21600"/>
                </a:cubicBezTo>
                <a:lnTo>
                  <a:pt x="0" y="0"/>
                </a:lnTo>
                <a:lnTo>
                  <a:pt x="21600" y="0"/>
                </a:lnTo>
                <a:close/>
              </a:path>
            </a:pathLst>
          </a:custGeom>
          <a:noFill/>
          <a:ln w="38100" cap="rnd">
            <a:solidFill>
              <a:srgbClr val="FAFD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24" name="Arc 40"/>
          <p:cNvSpPr>
            <a:spLocks/>
          </p:cNvSpPr>
          <p:nvPr/>
        </p:nvSpPr>
        <p:spPr bwMode="auto">
          <a:xfrm rot="362433">
            <a:off x="7802563" y="2487613"/>
            <a:ext cx="276225" cy="601662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38100" cap="rnd">
            <a:solidFill>
              <a:srgbClr val="FAFD00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25" name="Arc 41"/>
          <p:cNvSpPr>
            <a:spLocks/>
          </p:cNvSpPr>
          <p:nvPr/>
        </p:nvSpPr>
        <p:spPr bwMode="auto">
          <a:xfrm>
            <a:off x="8640763" y="4340225"/>
            <a:ext cx="284162" cy="44450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38100" cap="rnd">
            <a:solidFill>
              <a:srgbClr val="FAFD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26" name="Arc 42"/>
          <p:cNvSpPr>
            <a:spLocks/>
          </p:cNvSpPr>
          <p:nvPr/>
        </p:nvSpPr>
        <p:spPr bwMode="auto">
          <a:xfrm>
            <a:off x="6459538" y="2032000"/>
            <a:ext cx="393700" cy="463550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38100" cap="rnd">
            <a:solidFill>
              <a:srgbClr val="FAFD00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27" name="Arc 43"/>
          <p:cNvSpPr>
            <a:spLocks/>
          </p:cNvSpPr>
          <p:nvPr/>
        </p:nvSpPr>
        <p:spPr bwMode="auto">
          <a:xfrm>
            <a:off x="3403600" y="2520950"/>
            <a:ext cx="304800" cy="366713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38100">
            <a:solidFill>
              <a:srgbClr val="FAFD00"/>
            </a:solidFill>
            <a:round/>
            <a:headEnd type="none" w="sm" len="sm"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28" name="Arc 44"/>
          <p:cNvSpPr>
            <a:spLocks/>
          </p:cNvSpPr>
          <p:nvPr/>
        </p:nvSpPr>
        <p:spPr bwMode="auto">
          <a:xfrm>
            <a:off x="7272338" y="4371975"/>
            <a:ext cx="577850" cy="341313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38100" cap="rnd">
            <a:solidFill>
              <a:srgbClr val="FAFD00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29" name="Arc 45"/>
          <p:cNvSpPr>
            <a:spLocks/>
          </p:cNvSpPr>
          <p:nvPr/>
        </p:nvSpPr>
        <p:spPr bwMode="auto">
          <a:xfrm>
            <a:off x="6443663" y="4941888"/>
            <a:ext cx="577850" cy="341312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38100" cap="rnd">
            <a:solidFill>
              <a:srgbClr val="FAFD00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30" name="Arc 46"/>
          <p:cNvSpPr>
            <a:spLocks/>
          </p:cNvSpPr>
          <p:nvPr/>
        </p:nvSpPr>
        <p:spPr bwMode="auto">
          <a:xfrm>
            <a:off x="3940175" y="5303838"/>
            <a:ext cx="577850" cy="341312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38100" cap="rnd">
            <a:solidFill>
              <a:srgbClr val="FAFD00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31" name="Arc 47"/>
          <p:cNvSpPr>
            <a:spLocks/>
          </p:cNvSpPr>
          <p:nvPr/>
        </p:nvSpPr>
        <p:spPr bwMode="auto">
          <a:xfrm>
            <a:off x="2751138" y="4999038"/>
            <a:ext cx="400050" cy="509587"/>
          </a:xfrm>
          <a:custGeom>
            <a:avLst/>
            <a:gdLst>
              <a:gd name="T0" fmla="*/ 0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0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38100" cap="rnd">
            <a:solidFill>
              <a:srgbClr val="FAFD00"/>
            </a:solidFill>
            <a:round/>
            <a:headEnd type="stealth" w="med" len="lg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z="2800" b="1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245232" name="Rectangle 48"/>
          <p:cNvSpPr>
            <a:spLocks noChangeArrowheads="1"/>
          </p:cNvSpPr>
          <p:nvPr/>
        </p:nvSpPr>
        <p:spPr bwMode="auto">
          <a:xfrm>
            <a:off x="7469188" y="2058988"/>
            <a:ext cx="409575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9900"/>
                </a:solidFill>
                <a:latin typeface="Symbol" pitchFamily="18" charset="2"/>
                <a:cs typeface="Arial" charset="0"/>
              </a:rPr>
              <a:t>a</a:t>
            </a:r>
          </a:p>
        </p:txBody>
      </p:sp>
      <p:sp>
        <p:nvSpPr>
          <p:cNvPr id="1245233" name="Rectangle 49"/>
          <p:cNvSpPr>
            <a:spLocks noChangeArrowheads="1"/>
          </p:cNvSpPr>
          <p:nvPr/>
        </p:nvSpPr>
        <p:spPr bwMode="auto">
          <a:xfrm>
            <a:off x="6111875" y="1635125"/>
            <a:ext cx="409575" cy="5191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9900"/>
                </a:solidFill>
                <a:latin typeface="Symbol" pitchFamily="18" charset="2"/>
                <a:cs typeface="Arial" charset="0"/>
              </a:rPr>
              <a:t>a</a:t>
            </a:r>
          </a:p>
        </p:txBody>
      </p:sp>
      <p:sp>
        <p:nvSpPr>
          <p:cNvPr id="1245234" name="Rectangle 50"/>
          <p:cNvSpPr>
            <a:spLocks noChangeArrowheads="1"/>
          </p:cNvSpPr>
          <p:nvPr/>
        </p:nvSpPr>
        <p:spPr bwMode="auto">
          <a:xfrm>
            <a:off x="4656138" y="1238250"/>
            <a:ext cx="409575" cy="5191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9900"/>
                </a:solidFill>
                <a:latin typeface="Symbol" pitchFamily="18" charset="2"/>
                <a:cs typeface="Arial" charset="0"/>
              </a:rPr>
              <a:t>a</a:t>
            </a:r>
          </a:p>
        </p:txBody>
      </p:sp>
      <p:sp>
        <p:nvSpPr>
          <p:cNvPr id="1245235" name="Rectangle 51"/>
          <p:cNvSpPr>
            <a:spLocks noChangeArrowheads="1"/>
          </p:cNvSpPr>
          <p:nvPr/>
        </p:nvSpPr>
        <p:spPr bwMode="auto">
          <a:xfrm>
            <a:off x="3373438" y="1227138"/>
            <a:ext cx="409575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9900"/>
                </a:solidFill>
                <a:latin typeface="Symbol" pitchFamily="18" charset="2"/>
                <a:cs typeface="Arial" charset="0"/>
              </a:rPr>
              <a:t>a</a:t>
            </a:r>
          </a:p>
        </p:txBody>
      </p:sp>
      <p:sp>
        <p:nvSpPr>
          <p:cNvPr id="1245236" name="Rectangle 52"/>
          <p:cNvSpPr>
            <a:spLocks noChangeArrowheads="1"/>
          </p:cNvSpPr>
          <p:nvPr/>
        </p:nvSpPr>
        <p:spPr bwMode="auto">
          <a:xfrm>
            <a:off x="1028700" y="5721350"/>
            <a:ext cx="409575" cy="5191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9900"/>
                </a:solidFill>
                <a:latin typeface="Symbol" pitchFamily="18" charset="2"/>
                <a:cs typeface="Arial" charset="0"/>
              </a:rPr>
              <a:t>a</a:t>
            </a:r>
          </a:p>
        </p:txBody>
      </p:sp>
      <p:sp>
        <p:nvSpPr>
          <p:cNvPr id="1245237" name="Rectangle 53"/>
          <p:cNvSpPr>
            <a:spLocks noChangeArrowheads="1"/>
          </p:cNvSpPr>
          <p:nvPr/>
        </p:nvSpPr>
        <p:spPr bwMode="auto">
          <a:xfrm>
            <a:off x="5292725" y="6143625"/>
            <a:ext cx="409575" cy="5191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9900"/>
                </a:solidFill>
                <a:latin typeface="Symbol" pitchFamily="18" charset="2"/>
                <a:cs typeface="Arial" charset="0"/>
              </a:rPr>
              <a:t>a</a:t>
            </a:r>
          </a:p>
        </p:txBody>
      </p:sp>
      <p:sp>
        <p:nvSpPr>
          <p:cNvPr id="1245238" name="Rectangle 54"/>
          <p:cNvSpPr>
            <a:spLocks noChangeArrowheads="1"/>
          </p:cNvSpPr>
          <p:nvPr/>
        </p:nvSpPr>
        <p:spPr bwMode="auto">
          <a:xfrm>
            <a:off x="8734425" y="4591050"/>
            <a:ext cx="409575" cy="5191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FF9900"/>
                </a:solidFill>
                <a:latin typeface="Symbol" pitchFamily="18" charset="2"/>
                <a:cs typeface="Arial" charset="0"/>
              </a:rPr>
              <a:t>a</a:t>
            </a:r>
          </a:p>
        </p:txBody>
      </p:sp>
      <p:sp>
        <p:nvSpPr>
          <p:cNvPr id="1245239" name="Rectangle 55"/>
          <p:cNvSpPr>
            <a:spLocks noChangeArrowheads="1"/>
          </p:cNvSpPr>
          <p:nvPr/>
        </p:nvSpPr>
        <p:spPr bwMode="auto">
          <a:xfrm>
            <a:off x="3525838" y="2786063"/>
            <a:ext cx="379412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9234DB"/>
                </a:solidFill>
                <a:latin typeface="Symbol" pitchFamily="18" charset="2"/>
                <a:cs typeface="Arial" charset="0"/>
              </a:rPr>
              <a:t>b</a:t>
            </a:r>
          </a:p>
        </p:txBody>
      </p:sp>
      <p:sp>
        <p:nvSpPr>
          <p:cNvPr id="1245240" name="Rectangle 56"/>
          <p:cNvSpPr>
            <a:spLocks noChangeArrowheads="1"/>
          </p:cNvSpPr>
          <p:nvPr/>
        </p:nvSpPr>
        <p:spPr bwMode="auto">
          <a:xfrm>
            <a:off x="2405063" y="4657725"/>
            <a:ext cx="379412" cy="5191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9234DB"/>
                </a:solidFill>
                <a:latin typeface="Symbol" pitchFamily="18" charset="2"/>
                <a:cs typeface="Arial" charset="0"/>
              </a:rPr>
              <a:t>b</a:t>
            </a:r>
          </a:p>
        </p:txBody>
      </p:sp>
      <p:sp>
        <p:nvSpPr>
          <p:cNvPr id="1245241" name="Rectangle 57"/>
          <p:cNvSpPr>
            <a:spLocks noChangeArrowheads="1"/>
          </p:cNvSpPr>
          <p:nvPr/>
        </p:nvSpPr>
        <p:spPr bwMode="auto">
          <a:xfrm>
            <a:off x="3602038" y="4924425"/>
            <a:ext cx="379412" cy="519113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9234DB"/>
                </a:solidFill>
                <a:latin typeface="Symbol" pitchFamily="18" charset="2"/>
                <a:cs typeface="Arial" charset="0"/>
              </a:rPr>
              <a:t>b</a:t>
            </a:r>
          </a:p>
        </p:txBody>
      </p:sp>
      <p:sp>
        <p:nvSpPr>
          <p:cNvPr id="1245242" name="Rectangle 58"/>
          <p:cNvSpPr>
            <a:spLocks noChangeArrowheads="1"/>
          </p:cNvSpPr>
          <p:nvPr/>
        </p:nvSpPr>
        <p:spPr bwMode="auto">
          <a:xfrm>
            <a:off x="6132513" y="4605338"/>
            <a:ext cx="379412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9234DB"/>
                </a:solidFill>
                <a:latin typeface="Symbol" pitchFamily="18" charset="2"/>
                <a:cs typeface="Arial" charset="0"/>
              </a:rPr>
              <a:t>b</a:t>
            </a:r>
          </a:p>
        </p:txBody>
      </p:sp>
      <p:sp>
        <p:nvSpPr>
          <p:cNvPr id="1245243" name="Rectangle 59"/>
          <p:cNvSpPr>
            <a:spLocks noChangeArrowheads="1"/>
          </p:cNvSpPr>
          <p:nvPr/>
        </p:nvSpPr>
        <p:spPr bwMode="auto">
          <a:xfrm>
            <a:off x="6937375" y="3995738"/>
            <a:ext cx="379413" cy="519112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>
                <a:solidFill>
                  <a:srgbClr val="9234DB"/>
                </a:solidFill>
                <a:latin typeface="Symbol" pitchFamily="18" charset="2"/>
                <a:cs typeface="Arial" charset="0"/>
              </a:rPr>
              <a:t>b</a:t>
            </a:r>
          </a:p>
        </p:txBody>
      </p:sp>
      <p:sp>
        <p:nvSpPr>
          <p:cNvPr id="260156" name="Text Box 60"/>
          <p:cNvSpPr txBox="1">
            <a:spLocks noChangeArrowheads="1"/>
          </p:cNvSpPr>
          <p:nvPr/>
        </p:nvSpPr>
        <p:spPr bwMode="auto">
          <a:xfrm>
            <a:off x="2982913" y="373380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40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245245" name="Text Box 61"/>
          <p:cNvSpPr txBox="1">
            <a:spLocks noChangeArrowheads="1"/>
          </p:cNvSpPr>
          <p:nvPr/>
        </p:nvSpPr>
        <p:spPr bwMode="auto">
          <a:xfrm>
            <a:off x="152400" y="1066800"/>
            <a:ext cx="3200400" cy="904875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FF00"/>
                </a:solidFill>
                <a:latin typeface="Arial" charset="0"/>
                <a:cs typeface="Arial" charset="0"/>
              </a:rPr>
              <a:t>2</a:t>
            </a:r>
            <a:r>
              <a:rPr lang="en-US" altLang="en-US" sz="2800" b="1" baseline="30000" dirty="0">
                <a:solidFill>
                  <a:srgbClr val="FFFF00"/>
                </a:solidFill>
                <a:latin typeface="Arial" charset="0"/>
                <a:cs typeface="Arial" charset="0"/>
              </a:rPr>
              <a:t>nd</a:t>
            </a:r>
            <a:r>
              <a:rPr lang="en-US" altLang="en-US" sz="2800" b="1" dirty="0">
                <a:solidFill>
                  <a:srgbClr val="FFFF00"/>
                </a:solidFill>
                <a:latin typeface="Arial" charset="0"/>
                <a:cs typeface="Arial" charset="0"/>
              </a:rPr>
              <a:t> Law of</a:t>
            </a:r>
          </a:p>
          <a:p>
            <a:pPr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FF00"/>
                </a:solidFill>
                <a:latin typeface="Arial" charset="0"/>
                <a:cs typeface="Arial" charset="0"/>
              </a:rPr>
              <a:t>Thermodynamics</a:t>
            </a:r>
          </a:p>
        </p:txBody>
      </p:sp>
      <p:sp>
        <p:nvSpPr>
          <p:cNvPr id="1245246" name="Text Box 62"/>
          <p:cNvSpPr txBox="1">
            <a:spLocks noChangeArrowheads="1"/>
          </p:cNvSpPr>
          <p:nvPr/>
        </p:nvSpPr>
        <p:spPr bwMode="auto">
          <a:xfrm>
            <a:off x="2990850" y="3262313"/>
            <a:ext cx="3224213" cy="1627187"/>
          </a:xfrm>
          <a:prstGeom prst="rect">
            <a:avLst/>
          </a:prstGeom>
          <a:noFill/>
          <a:ln>
            <a:noFill/>
          </a:ln>
          <a:effectLst>
            <a:outerShdw dist="53882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FFFF00"/>
                </a:solidFill>
                <a:latin typeface="Arial" charset="0"/>
                <a:cs typeface="Arial" charset="0"/>
              </a:rPr>
              <a:t>Elements are </a:t>
            </a:r>
            <a:r>
              <a:rPr lang="en-US" altLang="en-US" sz="4800" b="1">
                <a:solidFill>
                  <a:srgbClr val="FF9900"/>
                </a:solidFill>
                <a:latin typeface="Symbol" pitchFamily="18" charset="2"/>
                <a:cs typeface="Arial" charset="0"/>
              </a:rPr>
              <a:t>a</a:t>
            </a:r>
            <a:r>
              <a:rPr lang="en-US" altLang="en-US" b="1">
                <a:solidFill>
                  <a:srgbClr val="FFFF00"/>
                </a:solidFill>
                <a:latin typeface="Arial" charset="0"/>
                <a:cs typeface="Arial" charset="0"/>
              </a:rPr>
              <a:t> Decaying in </a:t>
            </a:r>
          </a:p>
          <a:p>
            <a:pPr algn="ctr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b="1">
                <a:solidFill>
                  <a:srgbClr val="FFFF00"/>
                </a:solidFill>
                <a:latin typeface="Arial" charset="0"/>
                <a:cs typeface="Arial" charset="0"/>
              </a:rPr>
              <a:t>Igneous Rocks</a:t>
            </a:r>
          </a:p>
        </p:txBody>
      </p:sp>
    </p:spTree>
    <p:extLst>
      <p:ext uri="{BB962C8B-B14F-4D97-AF65-F5344CB8AC3E}">
        <p14:creationId xmlns:p14="http://schemas.microsoft.com/office/powerpoint/2010/main" val="210619339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45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45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245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45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245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245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245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245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245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245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1245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245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245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1245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245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7" dur="500"/>
                                        <p:tgtEl>
                                          <p:spTgt spid="1245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 nodeType="clickPar">
                      <p:stCondLst>
                        <p:cond delay="indefinite"/>
                      </p:stCondLst>
                      <p:childTnLst>
                        <p:par>
                          <p:cTn id="1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0"/>
                                        <p:tgtEl>
                                          <p:spTgt spid="1245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 nodeType="clickPar">
                      <p:stCondLst>
                        <p:cond delay="indefinite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3" dur="500"/>
                                        <p:tgtEl>
                                          <p:spTgt spid="1245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 nodeType="clickPar">
                      <p:stCondLst>
                        <p:cond delay="indefinite"/>
                      </p:stCondLst>
                      <p:childTnLst>
                        <p:par>
                          <p:cTn id="1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1245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 nodeType="clickPar">
                      <p:stCondLst>
                        <p:cond delay="indefinite"/>
                      </p:stCondLst>
                      <p:childTnLst>
                        <p:par>
                          <p:cTn id="1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9" dur="500"/>
                                        <p:tgtEl>
                                          <p:spTgt spid="1245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500"/>
                                        <p:tgtEl>
                                          <p:spTgt spid="1245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 nodeType="clickPar">
                      <p:stCondLst>
                        <p:cond delay="indefinite"/>
                      </p:stCondLst>
                      <p:childTnLst>
                        <p:par>
                          <p:cTn id="1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5" dur="500"/>
                                        <p:tgtEl>
                                          <p:spTgt spid="1245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 nodeType="clickPar">
                      <p:stCondLst>
                        <p:cond delay="indefinite"/>
                      </p:stCondLst>
                      <p:childTnLst>
                        <p:par>
                          <p:cTn id="1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0"/>
                                        <p:tgtEl>
                                          <p:spTgt spid="1245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 nodeType="clickPar">
                      <p:stCondLst>
                        <p:cond delay="indefinite"/>
                      </p:stCondLst>
                      <p:childTnLst>
                        <p:par>
                          <p:cTn id="1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0"/>
                                        <p:tgtEl>
                                          <p:spTgt spid="1245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 nodeType="clickPar">
                      <p:stCondLst>
                        <p:cond delay="indefinite"/>
                      </p:stCondLst>
                      <p:childTnLst>
                        <p:par>
                          <p:cTn id="1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00"/>
                                        <p:tgtEl>
                                          <p:spTgt spid="1245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 nodeType="clickPar">
                      <p:stCondLst>
                        <p:cond delay="indefinite"/>
                      </p:stCondLst>
                      <p:childTnLst>
                        <p:par>
                          <p:cTn id="2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7" dur="500"/>
                                        <p:tgtEl>
                                          <p:spTgt spid="1245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 nodeType="clickPar">
                      <p:stCondLst>
                        <p:cond delay="indefinite"/>
                      </p:stCondLst>
                      <p:childTnLst>
                        <p:par>
                          <p:cTn id="2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5" dur="500"/>
                                        <p:tgtEl>
                                          <p:spTgt spid="1245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 nodeType="clickPar">
                      <p:stCondLst>
                        <p:cond delay="indefinite"/>
                      </p:stCondLst>
                      <p:childTnLst>
                        <p:par>
                          <p:cTn id="2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3" dur="500"/>
                                        <p:tgtEl>
                                          <p:spTgt spid="1245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 nodeType="clickPar">
                      <p:stCondLst>
                        <p:cond delay="indefinite"/>
                      </p:stCondLst>
                      <p:childTnLst>
                        <p:par>
                          <p:cTn id="2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2000"/>
                                        <p:tgtEl>
                                          <p:spTgt spid="1245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 nodeType="clickPar">
                      <p:stCondLst>
                        <p:cond delay="indefinite"/>
                      </p:stCondLst>
                      <p:childTnLst>
                        <p:par>
                          <p:cTn id="2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5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6" dur="500"/>
                                        <p:tgtEl>
                                          <p:spTgt spid="1245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5188" grpId="0"/>
      <p:bldP spid="1245189" grpId="0"/>
      <p:bldP spid="1245190" grpId="0"/>
      <p:bldP spid="1245191" grpId="0"/>
      <p:bldP spid="1245192" grpId="0"/>
      <p:bldP spid="1245193" grpId="0"/>
      <p:bldP spid="1245194" grpId="0"/>
      <p:bldP spid="1245195" grpId="0"/>
      <p:bldP spid="1245196" grpId="0"/>
      <p:bldP spid="1245197" grpId="0"/>
      <p:bldP spid="1245198" grpId="0"/>
      <p:bldP spid="1245199" grpId="0"/>
      <p:bldP spid="1245200" grpId="0"/>
      <p:bldP spid="1245201" grpId="0"/>
      <p:bldP spid="1245202" grpId="0" animBg="1"/>
      <p:bldP spid="1245203" grpId="0" animBg="1"/>
      <p:bldP spid="1245204" grpId="0" animBg="1"/>
      <p:bldP spid="1245205" grpId="0" animBg="1"/>
      <p:bldP spid="1245206" grpId="0" animBg="1"/>
      <p:bldP spid="1245207" grpId="0" animBg="1"/>
      <p:bldP spid="1245208" grpId="0" animBg="1"/>
      <p:bldP spid="1245209" grpId="0" animBg="1"/>
      <p:bldP spid="1245210" grpId="0" animBg="1"/>
      <p:bldP spid="1245211" grpId="0" animBg="1"/>
      <p:bldP spid="1245212" grpId="0" animBg="1"/>
      <p:bldP spid="1245213" grpId="0" animBg="1"/>
      <p:bldP spid="1245214" grpId="0" animBg="1"/>
      <p:bldP spid="1245215" grpId="0" animBg="1"/>
      <p:bldP spid="1245216" grpId="0"/>
      <p:bldP spid="1245217" grpId="0"/>
      <p:bldP spid="1245218" grpId="0" animBg="1"/>
      <p:bldP spid="1245219" grpId="0" animBg="1"/>
      <p:bldP spid="1245220" grpId="0" animBg="1"/>
      <p:bldP spid="1245221" grpId="0" animBg="1"/>
      <p:bldP spid="1245222" grpId="0" animBg="1"/>
      <p:bldP spid="1245223" grpId="0" animBg="1"/>
      <p:bldP spid="1245224" grpId="0" animBg="1"/>
      <p:bldP spid="1245225" grpId="0" animBg="1"/>
      <p:bldP spid="1245226" grpId="0" animBg="1"/>
      <p:bldP spid="1245227" grpId="0" animBg="1"/>
      <p:bldP spid="1245228" grpId="0" animBg="1"/>
      <p:bldP spid="1245229" grpId="0" animBg="1"/>
      <p:bldP spid="1245230" grpId="0" animBg="1"/>
      <p:bldP spid="1245231" grpId="0" animBg="1"/>
      <p:bldP spid="1245232" grpId="0"/>
      <p:bldP spid="1245233" grpId="0"/>
      <p:bldP spid="1245234" grpId="0"/>
      <p:bldP spid="1245235" grpId="0"/>
      <p:bldP spid="1245236" grpId="0"/>
      <p:bldP spid="1245237" grpId="0"/>
      <p:bldP spid="1245238" grpId="0"/>
      <p:bldP spid="1245239" grpId="0"/>
      <p:bldP spid="1245240" grpId="0"/>
      <p:bldP spid="1245241" grpId="0"/>
      <p:bldP spid="1245242" grpId="0"/>
      <p:bldP spid="1245243" grpId="0"/>
      <p:bldP spid="1245245" grpId="0"/>
      <p:bldP spid="124524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/>
            </a:gs>
            <a:gs pos="50000">
              <a:schemeClr val="tx1"/>
            </a:gs>
            <a:gs pos="100000">
              <a:schemeClr val="accent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1431925"/>
          </a:xfrm>
          <a:prstGeom prst="rect">
            <a:avLst/>
          </a:prstGeom>
          <a:noFill/>
          <a:ln>
            <a:noFill/>
          </a:ln>
          <a:effectLst>
            <a:outerShdw dist="63500" dir="3187806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400" b="1" dirty="0">
                <a:solidFill>
                  <a:srgbClr val="FFFFFF"/>
                </a:solidFill>
                <a:latin typeface="Arial" charset="0"/>
                <a:cs typeface="Arial" charset="0"/>
              </a:rPr>
              <a:t>We began with </a:t>
            </a:r>
            <a:r>
              <a:rPr lang="en-US" altLang="en-US" sz="4400" b="1" baseline="-18000" dirty="0">
                <a:solidFill>
                  <a:srgbClr val="FFFFFF"/>
                </a:solidFill>
                <a:latin typeface="Arial" charset="0"/>
                <a:cs typeface="Arial" charset="0"/>
              </a:rPr>
              <a:t>92</a:t>
            </a:r>
            <a:r>
              <a:rPr lang="en-US" altLang="en-US" sz="4400" b="1" dirty="0">
                <a:solidFill>
                  <a:srgbClr val="FFFFFF"/>
                </a:solidFill>
                <a:latin typeface="Arial" charset="0"/>
                <a:cs typeface="Arial" charset="0"/>
              </a:rPr>
              <a:t>U</a:t>
            </a:r>
            <a:r>
              <a:rPr lang="en-US" altLang="en-US" sz="4400" b="1" baseline="30000" dirty="0">
                <a:solidFill>
                  <a:srgbClr val="FFFFFF"/>
                </a:solidFill>
                <a:latin typeface="Arial" charset="0"/>
                <a:cs typeface="Arial" charset="0"/>
              </a:rPr>
              <a:t>238</a:t>
            </a:r>
            <a:r>
              <a:rPr lang="en-US" altLang="en-US" sz="44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4400" b="1" dirty="0">
                <a:solidFill>
                  <a:srgbClr val="FFFFFF"/>
                </a:solidFill>
                <a:latin typeface="Arial" charset="0"/>
                <a:cs typeface="Arial" charset="0"/>
              </a:rPr>
              <a:t>and finished at </a:t>
            </a:r>
            <a:r>
              <a:rPr lang="en-US" altLang="en-US" sz="4400" b="1" baseline="-18000" dirty="0">
                <a:solidFill>
                  <a:srgbClr val="FFFFFF"/>
                </a:solidFill>
                <a:latin typeface="Arial" charset="0"/>
                <a:cs typeface="Arial" charset="0"/>
              </a:rPr>
              <a:t>82</a:t>
            </a:r>
            <a:r>
              <a:rPr lang="en-US" altLang="en-US" sz="4400" b="1" dirty="0">
                <a:solidFill>
                  <a:srgbClr val="FFFFFF"/>
                </a:solidFill>
                <a:latin typeface="Arial" charset="0"/>
                <a:cs typeface="Arial" charset="0"/>
              </a:rPr>
              <a:t>Pb</a:t>
            </a:r>
            <a:r>
              <a:rPr lang="en-US" altLang="en-US" sz="4400" b="1" baseline="30000" dirty="0">
                <a:solidFill>
                  <a:srgbClr val="FFFFFF"/>
                </a:solidFill>
                <a:latin typeface="Arial" charset="0"/>
                <a:cs typeface="Arial" charset="0"/>
              </a:rPr>
              <a:t>206</a:t>
            </a:r>
          </a:p>
        </p:txBody>
      </p:sp>
      <p:sp>
        <p:nvSpPr>
          <p:cNvPr id="500739" name="Text Box 3"/>
          <p:cNvSpPr txBox="1">
            <a:spLocks noChangeArrowheads="1"/>
          </p:cNvSpPr>
          <p:nvPr/>
        </p:nvSpPr>
        <p:spPr bwMode="auto">
          <a:xfrm>
            <a:off x="0" y="1524000"/>
            <a:ext cx="9144000" cy="579438"/>
          </a:xfrm>
          <a:prstGeom prst="rect">
            <a:avLst/>
          </a:prstGeom>
          <a:noFill/>
          <a:ln>
            <a:noFill/>
          </a:ln>
          <a:effectLst>
            <a:outerShdw dist="45791" dir="3378596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b="1" dirty="0">
                <a:solidFill>
                  <a:srgbClr val="FFFFFF"/>
                </a:solidFill>
                <a:latin typeface="Arial" charset="0"/>
                <a:cs typeface="Arial" charset="0"/>
              </a:rPr>
              <a:t>238 – 92 = 146 neutrons </a:t>
            </a:r>
          </a:p>
        </p:txBody>
      </p:sp>
      <p:sp>
        <p:nvSpPr>
          <p:cNvPr id="500740" name="Text Box 4"/>
          <p:cNvSpPr txBox="1">
            <a:spLocks noChangeArrowheads="1"/>
          </p:cNvSpPr>
          <p:nvPr/>
        </p:nvSpPr>
        <p:spPr bwMode="auto">
          <a:xfrm>
            <a:off x="0" y="1981200"/>
            <a:ext cx="9144000" cy="579437"/>
          </a:xfrm>
          <a:prstGeom prst="rect">
            <a:avLst/>
          </a:prstGeom>
          <a:noFill/>
          <a:ln>
            <a:noFill/>
          </a:ln>
          <a:effectLst>
            <a:outerShdw dist="45791" dir="3378596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  <a:buFontTx/>
              <a:buNone/>
            </a:pPr>
            <a:r>
              <a:rPr lang="en-US" altLang="en-US" b="1" dirty="0">
                <a:solidFill>
                  <a:srgbClr val="FFFFFF"/>
                </a:solidFill>
                <a:latin typeface="Arial" charset="0"/>
                <a:cs typeface="Arial" charset="0"/>
              </a:rPr>
              <a:t>206 – 82 = 124 neutrons</a:t>
            </a:r>
          </a:p>
        </p:txBody>
      </p:sp>
      <p:sp>
        <p:nvSpPr>
          <p:cNvPr id="500741" name="Text Box 5"/>
          <p:cNvSpPr txBox="1">
            <a:spLocks noChangeArrowheads="1"/>
          </p:cNvSpPr>
          <p:nvPr/>
        </p:nvSpPr>
        <p:spPr bwMode="auto">
          <a:xfrm>
            <a:off x="0" y="2743200"/>
            <a:ext cx="9144000" cy="1593450"/>
          </a:xfrm>
          <a:prstGeom prst="rect">
            <a:avLst/>
          </a:prstGeom>
          <a:noFill/>
          <a:ln>
            <a:noFill/>
          </a:ln>
          <a:effectLst>
            <a:outerShdw dist="63500" dir="3187806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The spontaneous </a:t>
            </a:r>
            <a:r>
              <a:rPr lang="en-US" altLang="en-US" sz="4400" dirty="0">
                <a:solidFill>
                  <a:srgbClr val="FF9933"/>
                </a:solidFill>
                <a:latin typeface="Symbol" pitchFamily="18" charset="2"/>
                <a:cs typeface="Arial" charset="0"/>
                <a:sym typeface="Symbol" pitchFamily="18" charset="2"/>
              </a:rPr>
              <a:t>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 decay process has </a:t>
            </a:r>
          </a:p>
          <a:p>
            <a:pPr algn="ctr" fontAlgn="base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100" b="1" dirty="0">
                <a:solidFill>
                  <a:srgbClr val="FFFF00"/>
                </a:solidFill>
                <a:latin typeface="Arial" charset="0"/>
                <a:cs typeface="Arial" charset="0"/>
              </a:rPr>
              <a:t>reduced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 the weight and </a:t>
            </a:r>
            <a:r>
              <a:rPr lang="en-US" altLang="en-US" sz="3100" b="1" u="sng" dirty="0">
                <a:solidFill>
                  <a:srgbClr val="FFFF00"/>
                </a:solidFill>
                <a:latin typeface="Arial" charset="0"/>
                <a:cs typeface="Arial" charset="0"/>
              </a:rPr>
              <a:t>size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 of the uranium nucleus and changed </a:t>
            </a:r>
            <a:r>
              <a:rPr lang="en-US" altLang="en-US" sz="3100" b="1" baseline="-18000" dirty="0">
                <a:solidFill>
                  <a:srgbClr val="FFFFFF"/>
                </a:solidFill>
                <a:latin typeface="Arial" charset="0"/>
                <a:cs typeface="Arial" charset="0"/>
              </a:rPr>
              <a:t>92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U</a:t>
            </a:r>
            <a:r>
              <a:rPr lang="en-US" altLang="en-US" sz="3100" b="1" baseline="30000" dirty="0">
                <a:solidFill>
                  <a:srgbClr val="FFFFFF"/>
                </a:solidFill>
                <a:latin typeface="Arial" charset="0"/>
                <a:cs typeface="Arial" charset="0"/>
              </a:rPr>
              <a:t>238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 into Lead 206. </a:t>
            </a:r>
          </a:p>
        </p:txBody>
      </p:sp>
      <p:sp>
        <p:nvSpPr>
          <p:cNvPr id="500743" name="Text Box 7"/>
          <p:cNvSpPr txBox="1">
            <a:spLocks noChangeArrowheads="1"/>
          </p:cNvSpPr>
          <p:nvPr/>
        </p:nvSpPr>
        <p:spPr bwMode="auto">
          <a:xfrm>
            <a:off x="0" y="4495800"/>
            <a:ext cx="9144000" cy="2272417"/>
          </a:xfrm>
          <a:prstGeom prst="rect">
            <a:avLst/>
          </a:prstGeom>
          <a:noFill/>
          <a:ln>
            <a:noFill/>
          </a:ln>
          <a:effectLst>
            <a:outerShdw dist="45791" dir="2021404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lnSpc>
                <a:spcPts val="34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Lead 206 is </a:t>
            </a:r>
            <a:r>
              <a:rPr lang="en-US" altLang="en-US" sz="3100" b="1" dirty="0">
                <a:solidFill>
                  <a:srgbClr val="FFFF00"/>
                </a:solidFill>
                <a:latin typeface="Arial" charset="0"/>
                <a:cs typeface="Arial" charset="0"/>
              </a:rPr>
              <a:t>stable 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because the </a:t>
            </a:r>
            <a:r>
              <a:rPr lang="en-US" altLang="en-US" sz="3100" b="1" dirty="0">
                <a:solidFill>
                  <a:srgbClr val="FFFF00"/>
                </a:solidFill>
                <a:latin typeface="Arial" charset="0"/>
                <a:cs typeface="Arial" charset="0"/>
              </a:rPr>
              <a:t>short distance strong binding force 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of its </a:t>
            </a:r>
            <a:r>
              <a:rPr lang="en-US" altLang="en-US" sz="3100" b="1" dirty="0">
                <a:solidFill>
                  <a:srgbClr val="FFFF00"/>
                </a:solidFill>
                <a:latin typeface="Arial" charset="0"/>
                <a:cs typeface="Arial" charset="0"/>
              </a:rPr>
              <a:t>smaller nucleus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 </a:t>
            </a:r>
          </a:p>
          <a:p>
            <a:pPr algn="ctr" fontAlgn="base">
              <a:lnSpc>
                <a:spcPts val="34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can now </a:t>
            </a:r>
            <a:r>
              <a:rPr lang="en-US" altLang="en-US" sz="3100" b="1" dirty="0">
                <a:solidFill>
                  <a:srgbClr val="00FF00"/>
                </a:solidFill>
                <a:latin typeface="Arial" charset="0"/>
                <a:cs typeface="Arial" charset="0"/>
              </a:rPr>
              <a:t>overcome</a:t>
            </a: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 the repulsion force </a:t>
            </a:r>
          </a:p>
          <a:p>
            <a:pPr algn="ctr" fontAlgn="base">
              <a:lnSpc>
                <a:spcPts val="34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100" b="1" kern="0" spc="-40" dirty="0">
                <a:solidFill>
                  <a:srgbClr val="FFFFFF"/>
                </a:solidFill>
                <a:latin typeface="Arial" charset="0"/>
                <a:cs typeface="Arial" charset="0"/>
              </a:rPr>
              <a:t>of its positive charged protons on one another </a:t>
            </a:r>
          </a:p>
          <a:p>
            <a:pPr algn="ctr" fontAlgn="base">
              <a:lnSpc>
                <a:spcPts val="34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100" b="1" dirty="0">
                <a:solidFill>
                  <a:srgbClr val="FFFFFF"/>
                </a:solidFill>
                <a:latin typeface="Arial" charset="0"/>
                <a:cs typeface="Arial" charset="0"/>
              </a:rPr>
              <a:t>and thereby hold these particles together.</a:t>
            </a:r>
          </a:p>
        </p:txBody>
      </p:sp>
    </p:spTree>
    <p:extLst>
      <p:ext uri="{BB962C8B-B14F-4D97-AF65-F5344CB8AC3E}">
        <p14:creationId xmlns:p14="http://schemas.microsoft.com/office/powerpoint/2010/main" val="1578417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0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0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00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00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0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00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500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0739" grpId="0"/>
      <p:bldP spid="500740" grpId="0"/>
      <p:bldP spid="500741" grpId="0"/>
      <p:bldP spid="50074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Default Design">
  <a:themeElements>
    <a:clrScheme name="3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3_Default Design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3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6_Default Design">
  <a:themeElements>
    <a:clrScheme name="5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5_Default Design">
      <a:majorFont>
        <a:latin typeface="Arial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5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7_Default Design">
  <a:themeElements>
    <a:clrScheme name="7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7_Default Design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7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9_Default Design">
  <a:themeElements>
    <a:clrScheme name="8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8_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8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8_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8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2785</Words>
  <Application>Microsoft Office PowerPoint</Application>
  <PresentationFormat>On-screen Show (4:3)</PresentationFormat>
  <Paragraphs>370</Paragraphs>
  <Slides>20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2" baseType="lpstr">
      <vt:lpstr>Symbol</vt:lpstr>
      <vt:lpstr>Arial Narrow</vt:lpstr>
      <vt:lpstr>Arial</vt:lpstr>
      <vt:lpstr>Calibri</vt:lpstr>
      <vt:lpstr>Times New Roman</vt:lpstr>
      <vt:lpstr>Office Theme</vt:lpstr>
      <vt:lpstr>1_Default Design</vt:lpstr>
      <vt:lpstr>3_Default Design</vt:lpstr>
      <vt:lpstr>6_Default Design</vt:lpstr>
      <vt:lpstr>7_Default Design</vt:lpstr>
      <vt:lpstr>9_Default Design</vt:lpstr>
      <vt:lpstr>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Helium Atom Nucleus = 2 Protons (+) and 2 Neutrons (±)  with 2 orbiting Electrons (–)   All atoms have the same number of Protons as Electrons  and are thus electrically neutral.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Uranium to Lead Radioactive Decay Half-Life  Decay  Rate  =  4.5  Billion  Years</vt:lpstr>
      <vt:lpstr>Uranium to Lead Radioactive Decay Secular  Half-Life  Decay  Rate =  4.5  Billion  Years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Dr. Floyd Nolen Jones, Th.D., Ph.D.,</cp:lastModifiedBy>
  <cp:revision>31</cp:revision>
  <dcterms:created xsi:type="dcterms:W3CDTF">2006-08-16T00:00:00Z</dcterms:created>
  <dcterms:modified xsi:type="dcterms:W3CDTF">2025-02-24T01:05:42Z</dcterms:modified>
</cp:coreProperties>
</file>